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738" r:id="rId6"/>
  </p:sldMasterIdLst>
  <p:notesMasterIdLst>
    <p:notesMasterId r:id="rId27"/>
  </p:notesMasterIdLst>
  <p:handoutMasterIdLst>
    <p:handoutMasterId r:id="rId28"/>
  </p:handoutMasterIdLst>
  <p:sldIdLst>
    <p:sldId id="436" r:id="rId7"/>
    <p:sldId id="444" r:id="rId8"/>
    <p:sldId id="431" r:id="rId9"/>
    <p:sldId id="447" r:id="rId10"/>
    <p:sldId id="433" r:id="rId11"/>
    <p:sldId id="443" r:id="rId12"/>
    <p:sldId id="419" r:id="rId13"/>
    <p:sldId id="432" r:id="rId14"/>
    <p:sldId id="409" r:id="rId15"/>
    <p:sldId id="426" r:id="rId16"/>
    <p:sldId id="410" r:id="rId17"/>
    <p:sldId id="428" r:id="rId18"/>
    <p:sldId id="440" r:id="rId19"/>
    <p:sldId id="411" r:id="rId20"/>
    <p:sldId id="429" r:id="rId21"/>
    <p:sldId id="412" r:id="rId22"/>
    <p:sldId id="424" r:id="rId23"/>
    <p:sldId id="446" r:id="rId24"/>
    <p:sldId id="382" r:id="rId25"/>
    <p:sldId id="425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ila Hakel" initials="SH" lastIdx="4" clrIdx="0">
    <p:extLst>
      <p:ext uri="{19B8F6BF-5375-455C-9EA6-DF929625EA0E}">
        <p15:presenceInfo xmlns:p15="http://schemas.microsoft.com/office/powerpoint/2012/main" userId="S-1-5-21-329068152-1229272821-682003330-11572" providerId="AD"/>
      </p:ext>
    </p:extLst>
  </p:cmAuthor>
  <p:cmAuthor id="2" name="Lynn Scuri" initials="LS" lastIdx="10" clrIdx="1">
    <p:extLst>
      <p:ext uri="{19B8F6BF-5375-455C-9EA6-DF929625EA0E}">
        <p15:presenceInfo xmlns:p15="http://schemas.microsoft.com/office/powerpoint/2012/main" userId="S-1-5-21-329068152-1229272821-682003330-5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00000"/>
    <a:srgbClr val="E399AB"/>
    <a:srgbClr val="D5A9D2"/>
    <a:srgbClr val="EA92E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77599" autoAdjust="0"/>
  </p:normalViewPr>
  <p:slideViewPr>
    <p:cSldViewPr snapToGrid="0">
      <p:cViewPr varScale="1">
        <p:scale>
          <a:sx n="52" d="100"/>
          <a:sy n="52" d="100"/>
        </p:scale>
        <p:origin x="1636" y="52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kel\Downloads\self%20service%20newdata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Partnership</a:t>
            </a:r>
            <a:r>
              <a:rPr lang="en-US" sz="2000" b="1" baseline="0" dirty="0"/>
              <a:t> </a:t>
            </a:r>
            <a:r>
              <a:rPr lang="en-US" sz="2000" b="1" baseline="0" dirty="0" err="1"/>
              <a:t>HealthPLan</a:t>
            </a:r>
            <a:r>
              <a:rPr lang="en-US" sz="2000" b="1" baseline="0" dirty="0"/>
              <a:t> Members: Plan and Lake County</a:t>
            </a:r>
            <a:endParaRPr lang="en-US" sz="2000" b="1" dirty="0"/>
          </a:p>
        </c:rich>
      </c:tx>
      <c:layout>
        <c:manualLayout>
          <c:xMode val="edge"/>
          <c:yMode val="edge"/>
          <c:x val="0.15262601998373634"/>
          <c:y val="0.10627687523941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014926456470533"/>
          <c:y val="0.25083333333333335"/>
          <c:w val="0.80570807216945417"/>
          <c:h val="0.5358639545056868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Plan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55259844013824E-2"/>
                  <c:y val="-5.4247938950535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09-45F3-A393-ACD858022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1750" cap="rnd">
                <a:solidFill>
                  <a:srgbClr val="FFC000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'[Chart in Microsoft PowerPoint]Sheet1'!$B$1:$J$1</c:f>
              <c:numCache>
                <c:formatCode>mmm\-yy</c:formatCode>
                <c:ptCount val="9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</c:numCache>
            </c:numRef>
          </c:cat>
          <c:val>
            <c:numRef>
              <c:f>'[Chart in Microsoft PowerPoint]Sheet1'!$B$2:$J$2</c:f>
              <c:numCache>
                <c:formatCode>_(* #,##0_);_(* \(#,##0\);_(* "-"??_);_(@_)</c:formatCode>
                <c:ptCount val="9"/>
                <c:pt idx="0">
                  <c:v>368281</c:v>
                </c:pt>
                <c:pt idx="1">
                  <c:v>514051</c:v>
                </c:pt>
                <c:pt idx="2">
                  <c:v>555187</c:v>
                </c:pt>
                <c:pt idx="3">
                  <c:v>566751</c:v>
                </c:pt>
                <c:pt idx="4">
                  <c:v>562512</c:v>
                </c:pt>
                <c:pt idx="5">
                  <c:v>547217</c:v>
                </c:pt>
                <c:pt idx="6">
                  <c:v>527227</c:v>
                </c:pt>
                <c:pt idx="7">
                  <c:v>590739</c:v>
                </c:pt>
                <c:pt idx="8" formatCode="#,##0">
                  <c:v>632117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09-45F3-A393-ACD858022EA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467824"/>
        <c:axId val="570779696"/>
        <c:extLst/>
      </c:lineChart>
      <c:lineChart>
        <c:grouping val="standard"/>
        <c:varyColors val="0"/>
        <c:ser>
          <c:idx val="1"/>
          <c:order val="1"/>
          <c:tx>
            <c:strRef>
              <c:f>'[Chart in Microsoft PowerPoint]Sheet1'!$A$3</c:f>
              <c:strCache>
                <c:ptCount val="1"/>
                <c:pt idx="0">
                  <c:v>Lake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PowerPoint]Sheet1'!$B$1:$J$1</c:f>
              <c:numCache>
                <c:formatCode>mmm\-yy</c:formatCode>
                <c:ptCount val="9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</c:numCache>
            </c:numRef>
          </c:cat>
          <c:val>
            <c:numRef>
              <c:f>'[Chart in Microsoft PowerPoint]Sheet1'!$B$3:$J$3</c:f>
              <c:numCache>
                <c:formatCode>_(* #,##0_);_(* \(#,##0\);_(* "-"??_);_(@_)</c:formatCode>
                <c:ptCount val="9"/>
                <c:pt idx="0">
                  <c:v>19150</c:v>
                </c:pt>
                <c:pt idx="1">
                  <c:v>26012</c:v>
                </c:pt>
                <c:pt idx="2">
                  <c:v>28668</c:v>
                </c:pt>
                <c:pt idx="3">
                  <c:v>30134</c:v>
                </c:pt>
                <c:pt idx="4">
                  <c:v>30948</c:v>
                </c:pt>
                <c:pt idx="5">
                  <c:v>29957</c:v>
                </c:pt>
                <c:pt idx="6">
                  <c:v>28872</c:v>
                </c:pt>
                <c:pt idx="7">
                  <c:v>31827</c:v>
                </c:pt>
                <c:pt idx="8">
                  <c:v>33584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8D09-45F3-A393-ACD858022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158480"/>
        <c:axId val="827163056"/>
      </c:lineChart>
      <c:dateAx>
        <c:axId val="566467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779696"/>
        <c:crosses val="autoZero"/>
        <c:auto val="1"/>
        <c:lblOffset val="100"/>
        <c:baseTimeUnit val="months"/>
        <c:majorUnit val="12"/>
        <c:majorTimeUnit val="months"/>
      </c:dateAx>
      <c:valAx>
        <c:axId val="57077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67824"/>
        <c:crossesAt val="41640"/>
        <c:crossBetween val="between"/>
      </c:valAx>
      <c:valAx>
        <c:axId val="827163056"/>
        <c:scaling>
          <c:orientation val="minMax"/>
          <c:max val="50000"/>
          <c:min val="15000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158480"/>
        <c:crosses val="max"/>
        <c:crossBetween val="between"/>
      </c:valAx>
      <c:dateAx>
        <c:axId val="8271584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82716305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Behavioral Health Visit Trends</a:t>
            </a:r>
            <a:r>
              <a:rPr lang="en-US" sz="1600" b="1" baseline="0" dirty="0"/>
              <a:t> Children &lt; 21</a:t>
            </a:r>
          </a:p>
          <a:p>
            <a:pPr>
              <a:defRPr/>
            </a:pPr>
            <a:r>
              <a:rPr lang="en-US" sz="1600" b="1" baseline="0" dirty="0"/>
              <a:t>Plan &amp; Lake County 2018 - 2021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066261425251905E-2"/>
          <c:y val="0.21625778670254106"/>
          <c:w val="0.88035828158656693"/>
          <c:h val="0.63603699743960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PowerPoint]BH'!$R$2</c:f>
              <c:strCache>
                <c:ptCount val="1"/>
                <c:pt idx="0">
                  <c:v>Plan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PowerPoint]BH'!$S$1:$V$1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'[Chart in Microsoft PowerPoint]BH'!$S$2:$V$2</c:f>
              <c:numCache>
                <c:formatCode>General</c:formatCode>
                <c:ptCount val="4"/>
                <c:pt idx="0">
                  <c:v>93112</c:v>
                </c:pt>
                <c:pt idx="1">
                  <c:v>94808</c:v>
                </c:pt>
                <c:pt idx="2">
                  <c:v>128896</c:v>
                </c:pt>
                <c:pt idx="3">
                  <c:v>133250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6-4127-8747-3A2FF0B97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05095631"/>
        <c:axId val="505094383"/>
      </c:barChart>
      <c:lineChart>
        <c:grouping val="standard"/>
        <c:varyColors val="0"/>
        <c:ser>
          <c:idx val="1"/>
          <c:order val="1"/>
          <c:tx>
            <c:strRef>
              <c:f>'[Chart in Microsoft PowerPoint]BH'!$R$10</c:f>
              <c:strCache>
                <c:ptCount val="1"/>
                <c:pt idx="0">
                  <c:v>Lake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122327967049884E-2"/>
                  <c:y val="-3.7577373884021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E6-4127-8747-3A2FF0B97BEB}"/>
                </c:ext>
              </c:extLst>
            </c:dLbl>
            <c:dLbl>
              <c:idx val="1"/>
              <c:layout>
                <c:manualLayout>
                  <c:x val="-1.9066847943514088E-2"/>
                  <c:y val="-5.3234613002363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E6-4127-8747-3A2FF0B97BEB}"/>
                </c:ext>
              </c:extLst>
            </c:dLbl>
            <c:dLbl>
              <c:idx val="2"/>
              <c:layout>
                <c:manualLayout>
                  <c:x val="-3.6544791891735449E-2"/>
                  <c:y val="-5.323461300236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E6-4127-8747-3A2FF0B97BEB}"/>
                </c:ext>
              </c:extLst>
            </c:dLbl>
            <c:dLbl>
              <c:idx val="3"/>
              <c:layout>
                <c:manualLayout>
                  <c:x val="-4.1311503877613856E-2"/>
                  <c:y val="-2.818303041301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E6-4127-8747-3A2FF0B97B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PowerPoint]BH'!$S$1:$V$1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'[Chart in Microsoft PowerPoint]BH'!$S$10:$V$10</c:f>
              <c:numCache>
                <c:formatCode>General</c:formatCode>
                <c:ptCount val="4"/>
                <c:pt idx="0">
                  <c:v>3298</c:v>
                </c:pt>
                <c:pt idx="1">
                  <c:v>3272</c:v>
                </c:pt>
                <c:pt idx="2">
                  <c:v>4458</c:v>
                </c:pt>
                <c:pt idx="3">
                  <c:v>4756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E6-4127-8747-3A2FF0B97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282751"/>
        <c:axId val="920285247"/>
      </c:lineChart>
      <c:catAx>
        <c:axId val="505095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094383"/>
        <c:crosses val="autoZero"/>
        <c:auto val="1"/>
        <c:lblAlgn val="ctr"/>
        <c:lblOffset val="100"/>
        <c:noMultiLvlLbl val="0"/>
      </c:catAx>
      <c:valAx>
        <c:axId val="50509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095631"/>
        <c:crosses val="autoZero"/>
        <c:crossBetween val="between"/>
      </c:valAx>
      <c:valAx>
        <c:axId val="92028524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282751"/>
        <c:crosses val="max"/>
        <c:crossBetween val="between"/>
      </c:valAx>
      <c:catAx>
        <c:axId val="9202827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02852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4C0-472B-903D-6757B9C536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B71-43A7-B590-ADD7E40D28C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00-4A3B-8076-A86F21B7D73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B3D-47FA-BF3C-34D1228DB2D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4C0-472B-903D-6757B9C536B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B71-43A7-B590-ADD7E40D2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Lake</c:v>
                </c:pt>
                <c:pt idx="1">
                  <c:v>Marin</c:v>
                </c:pt>
                <c:pt idx="2">
                  <c:v>Mendocino</c:v>
                </c:pt>
                <c:pt idx="3">
                  <c:v>Napa</c:v>
                </c:pt>
                <c:pt idx="4">
                  <c:v>Solano</c:v>
                </c:pt>
                <c:pt idx="5">
                  <c:v>Sonoma</c:v>
                </c:pt>
                <c:pt idx="6">
                  <c:v>Yolo</c:v>
                </c:pt>
                <c:pt idx="7">
                  <c:v>Plan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424</c:v>
                </c:pt>
                <c:pt idx="1">
                  <c:v>775</c:v>
                </c:pt>
                <c:pt idx="2">
                  <c:v>536</c:v>
                </c:pt>
                <c:pt idx="3">
                  <c:v>480</c:v>
                </c:pt>
                <c:pt idx="4">
                  <c:v>295</c:v>
                </c:pt>
                <c:pt idx="5">
                  <c:v>344</c:v>
                </c:pt>
                <c:pt idx="6">
                  <c:v>587</c:v>
                </c:pt>
                <c:pt idx="7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0-4A3B-8076-A86F21B7D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4146592"/>
        <c:axId val="974140352"/>
      </c:barChart>
      <c:catAx>
        <c:axId val="97414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140352"/>
        <c:crosses val="autoZero"/>
        <c:auto val="1"/>
        <c:lblAlgn val="ctr"/>
        <c:lblOffset val="100"/>
        <c:noMultiLvlLbl val="0"/>
      </c:catAx>
      <c:valAx>
        <c:axId val="97414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14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Total</a:t>
            </a:r>
            <a:r>
              <a:rPr lang="en-US" b="1" baseline="0" dirty="0"/>
              <a:t> </a:t>
            </a:r>
            <a:r>
              <a:rPr lang="en-US" b="1" dirty="0"/>
              <a:t>Developmental Screenings by County</a:t>
            </a:r>
          </a:p>
        </c:rich>
      </c:tx>
      <c:layout>
        <c:manualLayout>
          <c:xMode val="edge"/>
          <c:yMode val="edge"/>
          <c:x val="0.21272792987821032"/>
          <c:y val="3.993362367839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Screenings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Lake</c:v>
                </c:pt>
                <c:pt idx="1">
                  <c:v>Marin</c:v>
                </c:pt>
                <c:pt idx="2">
                  <c:v>Mendocino</c:v>
                </c:pt>
                <c:pt idx="3">
                  <c:v>Napa</c:v>
                </c:pt>
                <c:pt idx="4">
                  <c:v>Solano</c:v>
                </c:pt>
                <c:pt idx="5">
                  <c:v>Sonoma</c:v>
                </c:pt>
                <c:pt idx="6">
                  <c:v>Yolo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31</c:v>
                </c:pt>
                <c:pt idx="1">
                  <c:v>628</c:v>
                </c:pt>
                <c:pt idx="2">
                  <c:v>599</c:v>
                </c:pt>
                <c:pt idx="3">
                  <c:v>12</c:v>
                </c:pt>
                <c:pt idx="4">
                  <c:v>891</c:v>
                </c:pt>
                <c:pt idx="5">
                  <c:v>722</c:v>
                </c:pt>
                <c:pt idx="6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0-4DC7-82AB-CC44263F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733664"/>
        <c:axId val="74720352"/>
      </c:barChart>
      <c:catAx>
        <c:axId val="7473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20352"/>
        <c:crosses val="autoZero"/>
        <c:auto val="1"/>
        <c:lblAlgn val="ctr"/>
        <c:lblOffset val="100"/>
        <c:noMultiLvlLbl val="0"/>
      </c:catAx>
      <c:valAx>
        <c:axId val="7472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 1'!$B$1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1'!$A$2:$A$8</c:f>
              <c:strCache>
                <c:ptCount val="7"/>
                <c:pt idx="0">
                  <c:v>NAPA</c:v>
                </c:pt>
                <c:pt idx="1">
                  <c:v>SOLANO</c:v>
                </c:pt>
                <c:pt idx="2">
                  <c:v>SONOMA</c:v>
                </c:pt>
                <c:pt idx="3">
                  <c:v>YOLO</c:v>
                </c:pt>
                <c:pt idx="4">
                  <c:v>MARIN</c:v>
                </c:pt>
                <c:pt idx="5">
                  <c:v>MENDOCINO</c:v>
                </c:pt>
                <c:pt idx="6">
                  <c:v>LAKE</c:v>
                </c:pt>
              </c:strCache>
            </c:strRef>
          </c:cat>
          <c:val>
            <c:numRef>
              <c:f>'Sheet 1'!$B$2:$B$8</c:f>
              <c:numCache>
                <c:formatCode>0%</c:formatCode>
                <c:ptCount val="7"/>
                <c:pt idx="0">
                  <c:v>0.28925972167240172</c:v>
                </c:pt>
                <c:pt idx="1">
                  <c:v>0.19702825732199605</c:v>
                </c:pt>
                <c:pt idx="2">
                  <c:v>0.29410848391434102</c:v>
                </c:pt>
                <c:pt idx="3">
                  <c:v>0.23375226829760065</c:v>
                </c:pt>
                <c:pt idx="4">
                  <c:v>0.32684773806657769</c:v>
                </c:pt>
                <c:pt idx="5">
                  <c:v>0.50645136950124503</c:v>
                </c:pt>
                <c:pt idx="6">
                  <c:v>0.59644355172210084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0-4A5F-B039-507D9DC81B48}"/>
            </c:ext>
          </c:extLst>
        </c:ser>
        <c:ser>
          <c:idx val="1"/>
          <c:order val="1"/>
          <c:tx>
            <c:strRef>
              <c:f>'Sheet 1'!$C$1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1'!$A$2:$A$8</c:f>
              <c:strCache>
                <c:ptCount val="7"/>
                <c:pt idx="0">
                  <c:v>NAPA</c:v>
                </c:pt>
                <c:pt idx="1">
                  <c:v>SOLANO</c:v>
                </c:pt>
                <c:pt idx="2">
                  <c:v>SONOMA</c:v>
                </c:pt>
                <c:pt idx="3">
                  <c:v>YOLO</c:v>
                </c:pt>
                <c:pt idx="4">
                  <c:v>MARIN</c:v>
                </c:pt>
                <c:pt idx="5">
                  <c:v>MENDOCINO</c:v>
                </c:pt>
                <c:pt idx="6">
                  <c:v>LAKE</c:v>
                </c:pt>
              </c:strCache>
            </c:strRef>
          </c:cat>
          <c:val>
            <c:numRef>
              <c:f>'Sheet 1'!$C$2:$C$8</c:f>
              <c:numCache>
                <c:formatCode>0%</c:formatCode>
                <c:ptCount val="7"/>
                <c:pt idx="0">
                  <c:v>0.56664332044215715</c:v>
                </c:pt>
                <c:pt idx="1">
                  <c:v>0.28917882769982745</c:v>
                </c:pt>
                <c:pt idx="2">
                  <c:v>0.3710113796609058</c:v>
                </c:pt>
                <c:pt idx="3">
                  <c:v>0.38231736003763694</c:v>
                </c:pt>
                <c:pt idx="4">
                  <c:v>0.47429471887242564</c:v>
                </c:pt>
                <c:pt idx="5">
                  <c:v>0.29376996403330063</c:v>
                </c:pt>
                <c:pt idx="6">
                  <c:v>0.2602942045253146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0-4A5F-B039-507D9DC81B48}"/>
            </c:ext>
          </c:extLst>
        </c:ser>
        <c:ser>
          <c:idx val="2"/>
          <c:order val="2"/>
          <c:tx>
            <c:strRef>
              <c:f>'Sheet 1'!$D$1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1'!$A$2:$A$8</c:f>
              <c:strCache>
                <c:ptCount val="7"/>
                <c:pt idx="0">
                  <c:v>NAPA</c:v>
                </c:pt>
                <c:pt idx="1">
                  <c:v>SOLANO</c:v>
                </c:pt>
                <c:pt idx="2">
                  <c:v>SONOMA</c:v>
                </c:pt>
                <c:pt idx="3">
                  <c:v>YOLO</c:v>
                </c:pt>
                <c:pt idx="4">
                  <c:v>MARIN</c:v>
                </c:pt>
                <c:pt idx="5">
                  <c:v>MENDOCINO</c:v>
                </c:pt>
                <c:pt idx="6">
                  <c:v>LAKE</c:v>
                </c:pt>
              </c:strCache>
            </c:strRef>
          </c:cat>
          <c:val>
            <c:numRef>
              <c:f>'Sheet 1'!$D$2:$D$8</c:f>
              <c:numCache>
                <c:formatCode>0%</c:formatCode>
                <c:ptCount val="7"/>
                <c:pt idx="1">
                  <c:v>0.17906194123663849</c:v>
                </c:pt>
                <c:pt idx="3">
                  <c:v>4.2963236776665095E-2</c:v>
                </c:pt>
                <c:pt idx="4">
                  <c:v>4.7952550830579324E-2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50-4A5F-B039-507D9DC81B48}"/>
            </c:ext>
          </c:extLst>
        </c:ser>
        <c:ser>
          <c:idx val="3"/>
          <c:order val="3"/>
          <c:tx>
            <c:strRef>
              <c:f>'Sheet 1'!$E$1</c:f>
              <c:strCache>
                <c:ptCount val="1"/>
                <c:pt idx="0">
                  <c:v>NATIVE AMERICAN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1'!$A$2:$A$8</c:f>
              <c:strCache>
                <c:ptCount val="7"/>
                <c:pt idx="0">
                  <c:v>NAPA</c:v>
                </c:pt>
                <c:pt idx="1">
                  <c:v>SOLANO</c:v>
                </c:pt>
                <c:pt idx="2">
                  <c:v>SONOMA</c:v>
                </c:pt>
                <c:pt idx="3">
                  <c:v>YOLO</c:v>
                </c:pt>
                <c:pt idx="4">
                  <c:v>MARIN</c:v>
                </c:pt>
                <c:pt idx="5">
                  <c:v>MENDOCINO</c:v>
                </c:pt>
                <c:pt idx="6">
                  <c:v>LAKE</c:v>
                </c:pt>
              </c:strCache>
            </c:strRef>
          </c:cat>
          <c:val>
            <c:numRef>
              <c:f>'Sheet 1'!$E$2:$E$8</c:f>
              <c:numCache>
                <c:formatCode>General</c:formatCode>
                <c:ptCount val="7"/>
                <c:pt idx="5" formatCode="0%">
                  <c:v>5.2415805226489601E-2</c:v>
                </c:pt>
                <c:pt idx="6" formatCode="0%">
                  <c:v>3.4294322679742424E-2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50-4A5F-B039-507D9DC81B48}"/>
            </c:ext>
          </c:extLst>
        </c:ser>
        <c:ser>
          <c:idx val="4"/>
          <c:order val="4"/>
          <c:tx>
            <c:strRef>
              <c:f>'Sheet 1'!$F$1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1'!$A$2:$A$8</c:f>
              <c:strCache>
                <c:ptCount val="7"/>
                <c:pt idx="0">
                  <c:v>NAPA</c:v>
                </c:pt>
                <c:pt idx="1">
                  <c:v>SOLANO</c:v>
                </c:pt>
                <c:pt idx="2">
                  <c:v>SONOMA</c:v>
                </c:pt>
                <c:pt idx="3">
                  <c:v>YOLO</c:v>
                </c:pt>
                <c:pt idx="4">
                  <c:v>MARIN</c:v>
                </c:pt>
                <c:pt idx="5">
                  <c:v>MENDOCINO</c:v>
                </c:pt>
                <c:pt idx="6">
                  <c:v>LAKE</c:v>
                </c:pt>
              </c:strCache>
            </c:strRef>
          </c:cat>
          <c:val>
            <c:numRef>
              <c:f>'Sheet 1'!$F$2:$F$8</c:f>
              <c:numCache>
                <c:formatCode>0%</c:formatCode>
                <c:ptCount val="7"/>
                <c:pt idx="0">
                  <c:v>0.12284174304942296</c:v>
                </c:pt>
                <c:pt idx="1">
                  <c:v>0.32994464094695991</c:v>
                </c:pt>
                <c:pt idx="2">
                  <c:v>0.307882136883875</c:v>
                </c:pt>
                <c:pt idx="3">
                  <c:v>0.33434706633510314</c:v>
                </c:pt>
                <c:pt idx="4">
                  <c:v>0.14911032807336236</c:v>
                </c:pt>
                <c:pt idx="5">
                  <c:v>0.13868558062325512</c:v>
                </c:pt>
                <c:pt idx="6">
                  <c:v>8.5632421574998521E-2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50-4A5F-B039-507D9DC81B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17251760"/>
        <c:axId val="1217260912"/>
      </c:barChart>
      <c:catAx>
        <c:axId val="121725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260912"/>
        <c:crosses val="autoZero"/>
        <c:auto val="1"/>
        <c:lblAlgn val="ctr"/>
        <c:lblOffset val="100"/>
        <c:noMultiLvlLbl val="0"/>
      </c:catAx>
      <c:valAx>
        <c:axId val="12172609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25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Primary Care</a:t>
            </a:r>
            <a:r>
              <a:rPr lang="en-US" b="1" baseline="0" dirty="0"/>
              <a:t> Visits</a:t>
            </a:r>
            <a:endParaRPr lang="en-US" b="1" dirty="0"/>
          </a:p>
          <a:p>
            <a:pPr>
              <a:defRPr b="1"/>
            </a:pPr>
            <a:r>
              <a:rPr lang="en-US" b="1" dirty="0"/>
              <a:t>Visits Per</a:t>
            </a:r>
            <a:r>
              <a:rPr lang="en-US" b="1" baseline="0" dirty="0"/>
              <a:t> Member Per Year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838173961380375E-2"/>
          <c:y val="0.18240646561857504"/>
          <c:w val="0.90729365972624343"/>
          <c:h val="0.697623618701517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777777777777905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B7-4DFC-94DB-73C6B65147CB}"/>
                </c:ext>
              </c:extLst>
            </c:dLbl>
            <c:dLbl>
              <c:idx val="9"/>
              <c:layout>
                <c:manualLayout>
                  <c:x val="-2.5000000000000102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B7-4DFC-94DB-73C6B65147CB}"/>
                </c:ext>
              </c:extLst>
            </c:dLbl>
            <c:dLbl>
              <c:idx val="14"/>
              <c:layout>
                <c:manualLayout>
                  <c:x val="-8.3333333333334356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B7-4DFC-94DB-73C6B65147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'Sheet 1'!$B$1:$Q$1</c:f>
              <c:strCache>
                <c:ptCount val="16"/>
                <c:pt idx="0">
                  <c:v>2018 Q1</c:v>
                </c:pt>
                <c:pt idx="1">
                  <c:v>2018 Q2</c:v>
                </c:pt>
                <c:pt idx="2">
                  <c:v>2018 Q3</c:v>
                </c:pt>
                <c:pt idx="3">
                  <c:v>2018 Q4</c:v>
                </c:pt>
                <c:pt idx="4">
                  <c:v>2019 Q1</c:v>
                </c:pt>
                <c:pt idx="5">
                  <c:v>2019 Q2</c:v>
                </c:pt>
                <c:pt idx="6">
                  <c:v>2019 Q3</c:v>
                </c:pt>
                <c:pt idx="7">
                  <c:v>2019 Q4</c:v>
                </c:pt>
                <c:pt idx="8">
                  <c:v>2020 Q1</c:v>
                </c:pt>
                <c:pt idx="9">
                  <c:v>2020 Q2</c:v>
                </c:pt>
                <c:pt idx="10">
                  <c:v>2020 Q3</c:v>
                </c:pt>
                <c:pt idx="11">
                  <c:v>2020 Q4</c:v>
                </c:pt>
                <c:pt idx="12">
                  <c:v>2021 Q1</c:v>
                </c:pt>
                <c:pt idx="13">
                  <c:v>2021 Q2</c:v>
                </c:pt>
                <c:pt idx="14">
                  <c:v>2021 Q3</c:v>
                </c:pt>
                <c:pt idx="15">
                  <c:v>2021 Q4</c:v>
                </c:pt>
              </c:strCache>
            </c:strRef>
          </c:cat>
          <c:val>
            <c:numRef>
              <c:f>'Sheet 1'!$B$3:$Q$3</c:f>
              <c:numCache>
                <c:formatCode>#,##0.0;\-#,##0.0</c:formatCode>
                <c:ptCount val="16"/>
                <c:pt idx="0">
                  <c:v>2.7855996717407665</c:v>
                </c:pt>
                <c:pt idx="1">
                  <c:v>2.606831376900677</c:v>
                </c:pt>
                <c:pt idx="2">
                  <c:v>2.5257711593703887</c:v>
                </c:pt>
                <c:pt idx="3">
                  <c:v>2.4946586104720305</c:v>
                </c:pt>
                <c:pt idx="4">
                  <c:v>2.6830601666995237</c:v>
                </c:pt>
                <c:pt idx="5">
                  <c:v>2.6806458554903019</c:v>
                </c:pt>
                <c:pt idx="6">
                  <c:v>2.6023746918292243</c:v>
                </c:pt>
                <c:pt idx="7">
                  <c:v>2.471335380521138</c:v>
                </c:pt>
                <c:pt idx="8">
                  <c:v>2.6064184773807897</c:v>
                </c:pt>
                <c:pt idx="9">
                  <c:v>2.0968151568269686</c:v>
                </c:pt>
                <c:pt idx="10">
                  <c:v>2.3192149808111955</c:v>
                </c:pt>
                <c:pt idx="11">
                  <c:v>2.3235532984122367</c:v>
                </c:pt>
                <c:pt idx="12">
                  <c:v>2.4215211365430513</c:v>
                </c:pt>
                <c:pt idx="13">
                  <c:v>2.4268385230223286</c:v>
                </c:pt>
                <c:pt idx="14">
                  <c:v>2.3749628966733267</c:v>
                </c:pt>
                <c:pt idx="15">
                  <c:v>2.1005687603131693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B7-4DFC-94DB-73C6B6514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614607"/>
        <c:axId val="476610863"/>
      </c:lineChart>
      <c:catAx>
        <c:axId val="47661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92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610863"/>
        <c:crosses val="autoZero"/>
        <c:auto val="1"/>
        <c:lblAlgn val="ctr"/>
        <c:lblOffset val="100"/>
        <c:noMultiLvlLbl val="0"/>
      </c:catAx>
      <c:valAx>
        <c:axId val="476610863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\-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614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Total</a:t>
            </a:r>
            <a:r>
              <a:rPr lang="en-US" b="1" baseline="0" dirty="0">
                <a:solidFill>
                  <a:schemeClr val="accent5">
                    <a:lumMod val="50000"/>
                  </a:schemeClr>
                </a:solidFill>
              </a:rPr>
              <a:t> Visits Per Member Per Year &amp; Portion Telehealth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9270230528413"/>
          <c:y val="0.10450271515528255"/>
          <c:w val="0.80241106156911124"/>
          <c:h val="0.760568924157631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Visits PMPY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Lake</c:v>
                </c:pt>
                <c:pt idx="1">
                  <c:v>Marin</c:v>
                </c:pt>
                <c:pt idx="2">
                  <c:v>Mendocino</c:v>
                </c:pt>
                <c:pt idx="3">
                  <c:v>Napa</c:v>
                </c:pt>
                <c:pt idx="4">
                  <c:v>Solano</c:v>
                </c:pt>
                <c:pt idx="5">
                  <c:v>Sonoma</c:v>
                </c:pt>
                <c:pt idx="6">
                  <c:v>Yolo</c:v>
                </c:pt>
                <c:pt idx="7">
                  <c:v>Plan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2.7</c:v>
                </c:pt>
                <c:pt idx="1">
                  <c:v>2.6</c:v>
                </c:pt>
                <c:pt idx="2">
                  <c:v>2.4</c:v>
                </c:pt>
                <c:pt idx="3">
                  <c:v>1.7</c:v>
                </c:pt>
                <c:pt idx="4">
                  <c:v>1.9</c:v>
                </c:pt>
                <c:pt idx="5">
                  <c:v>2.7</c:v>
                </c:pt>
                <c:pt idx="6">
                  <c:v>2.1</c:v>
                </c:pt>
                <c:pt idx="7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2-4F1C-BD5D-5CD1D57A1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Telehealth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Lake</c:v>
                </c:pt>
                <c:pt idx="1">
                  <c:v>Marin</c:v>
                </c:pt>
                <c:pt idx="2">
                  <c:v>Mendocino</c:v>
                </c:pt>
                <c:pt idx="3">
                  <c:v>Napa</c:v>
                </c:pt>
                <c:pt idx="4">
                  <c:v>Solano</c:v>
                </c:pt>
                <c:pt idx="5">
                  <c:v>Sonoma</c:v>
                </c:pt>
                <c:pt idx="6">
                  <c:v>Yolo</c:v>
                </c:pt>
                <c:pt idx="7">
                  <c:v>Plan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0.54540000000000011</c:v>
                </c:pt>
                <c:pt idx="1">
                  <c:v>0.43160000000000004</c:v>
                </c:pt>
                <c:pt idx="2">
                  <c:v>0.37919999999999998</c:v>
                </c:pt>
                <c:pt idx="3">
                  <c:v>0.65790000000000004</c:v>
                </c:pt>
                <c:pt idx="4">
                  <c:v>0.60039999999999993</c:v>
                </c:pt>
                <c:pt idx="5">
                  <c:v>1.1448</c:v>
                </c:pt>
                <c:pt idx="6">
                  <c:v>0.51239999999999997</c:v>
                </c:pt>
                <c:pt idx="7">
                  <c:v>0.69919999999999993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2-4F1C-BD5D-5CD1D57A1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82005472"/>
        <c:axId val="1182000480"/>
      </c:barChart>
      <c:catAx>
        <c:axId val="118200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000480"/>
        <c:crosses val="autoZero"/>
        <c:auto val="1"/>
        <c:lblAlgn val="ctr"/>
        <c:lblOffset val="100"/>
        <c:noMultiLvlLbl val="0"/>
      </c:catAx>
      <c:valAx>
        <c:axId val="1182000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00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2021 Top</a:t>
            </a:r>
            <a:r>
              <a:rPr lang="en-US" sz="1600" b="1" baseline="0" dirty="0"/>
              <a:t> ED Diagnosis</a:t>
            </a:r>
            <a:endParaRPr lang="en-US" sz="1600" b="1" dirty="0"/>
          </a:p>
        </c:rich>
      </c:tx>
      <c:layout>
        <c:manualLayout>
          <c:xMode val="edge"/>
          <c:yMode val="edge"/>
          <c:x val="0.23207476061528154"/>
          <c:y val="5.9708278041862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673196999789304"/>
          <c:y val="0.29119171131950683"/>
          <c:w val="0.7035478795806891"/>
          <c:h val="0.450788568999431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2B-4CC4-B2E8-488C5F71F1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COVID-19</c:v>
                </c:pt>
                <c:pt idx="1">
                  <c:v>Acute URI</c:v>
                </c:pt>
                <c:pt idx="2">
                  <c:v>UTI</c:v>
                </c:pt>
                <c:pt idx="3">
                  <c:v>Chest Pain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2.5999999999999999E-2</c:v>
                </c:pt>
                <c:pt idx="1">
                  <c:v>1.7999999999999999E-2</c:v>
                </c:pt>
                <c:pt idx="2">
                  <c:v>1.7999999999999999E-2</c:v>
                </c:pt>
                <c:pt idx="3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B-4CC4-B2E8-488C5F71F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8633376"/>
        <c:axId val="1238630464"/>
      </c:barChart>
      <c:catAx>
        <c:axId val="123863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630464"/>
        <c:crosses val="autoZero"/>
        <c:auto val="1"/>
        <c:lblAlgn val="ctr"/>
        <c:lblOffset val="100"/>
        <c:noMultiLvlLbl val="0"/>
      </c:catAx>
      <c:valAx>
        <c:axId val="123863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63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2019 Top ED Diagnosis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780336300347289"/>
          <c:y val="0.22348235349254694"/>
          <c:w val="0.55627775669904067"/>
          <c:h val="0.603547965762429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Acute URI</c:v>
                </c:pt>
                <c:pt idx="1">
                  <c:v>UTI</c:v>
                </c:pt>
                <c:pt idx="2">
                  <c:v>Other Chest Pain</c:v>
                </c:pt>
                <c:pt idx="3">
                  <c:v>Chest Pain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2.9000000000000001E-2</c:v>
                </c:pt>
                <c:pt idx="1">
                  <c:v>1.7999999999999999E-2</c:v>
                </c:pt>
                <c:pt idx="2">
                  <c:v>1.4E-2</c:v>
                </c:pt>
                <c:pt idx="3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A-4C04-823B-E59241A1A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9120624"/>
        <c:axId val="1349128112"/>
      </c:barChart>
      <c:catAx>
        <c:axId val="134912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128112"/>
        <c:crosses val="autoZero"/>
        <c:auto val="1"/>
        <c:lblAlgn val="ctr"/>
        <c:lblOffset val="100"/>
        <c:noMultiLvlLbl val="0"/>
      </c:catAx>
      <c:valAx>
        <c:axId val="134912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12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Lake County ED Visit</a:t>
            </a:r>
            <a:r>
              <a:rPr lang="en-US" sz="1800" b="1" baseline="0" dirty="0"/>
              <a:t> Trend</a:t>
            </a:r>
            <a:endParaRPr lang="en-US" sz="1800" b="1" dirty="0"/>
          </a:p>
          <a:p>
            <a:pPr>
              <a:defRPr sz="1600" b="1"/>
            </a:pPr>
            <a:r>
              <a:rPr lang="en-US" sz="1600" b="1" dirty="0"/>
              <a:t> Per 1000 Members/Year - Trend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479083715897859E-2"/>
          <c:y val="0.23103441265742153"/>
          <c:w val="0.89354696489303875"/>
          <c:h val="0.538243507391566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Plan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824056270363114E-17"/>
                  <c:y val="2.0809465259007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F8-4409-9318-A1202FAA0C00}"/>
                </c:ext>
              </c:extLst>
            </c:dLbl>
            <c:dLbl>
              <c:idx val="1"/>
              <c:layout>
                <c:manualLayout>
                  <c:x val="2.599017980497542E-3"/>
                  <c:y val="-2.913325136261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F8-4409-9318-A1202FAA0C00}"/>
                </c:ext>
              </c:extLst>
            </c:dLbl>
            <c:dLbl>
              <c:idx val="2"/>
              <c:layout>
                <c:manualLayout>
                  <c:x val="0"/>
                  <c:y val="5.826650272522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F8-4409-9318-A1202FAA0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608</c:v>
                </c:pt>
                <c:pt idx="1">
                  <c:v>701</c:v>
                </c:pt>
                <c:pt idx="2">
                  <c:v>497</c:v>
                </c:pt>
                <c:pt idx="3">
                  <c:v>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F8-4409-9318-A1202FAA0C0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Lake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824056270363114E-17"/>
                  <c:y val="-7.9075967984228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F8-4409-9318-A1202FAA0C00}"/>
                </c:ext>
              </c:extLst>
            </c:dLbl>
            <c:dLbl>
              <c:idx val="1"/>
              <c:layout>
                <c:manualLayout>
                  <c:x val="1.0232354253927331E-7"/>
                  <c:y val="-3.329514441441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914307921417966E-2"/>
                      <c:h val="8.36124314106916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2F8-4409-9318-A1202FAA0C00}"/>
                </c:ext>
              </c:extLst>
            </c:dLbl>
            <c:dLbl>
              <c:idx val="2"/>
              <c:layout>
                <c:manualLayout>
                  <c:x val="2.599017980497542E-3"/>
                  <c:y val="-3.7457037466213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F8-4409-9318-A1202FAA0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901</c:v>
                </c:pt>
                <c:pt idx="1">
                  <c:v>988</c:v>
                </c:pt>
                <c:pt idx="2">
                  <c:v>702</c:v>
                </c:pt>
                <c:pt idx="3">
                  <c:v>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F8-4409-9318-A1202FAA0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1186879"/>
        <c:axId val="1281188959"/>
      </c:lineChart>
      <c:catAx>
        <c:axId val="12811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188959"/>
        <c:crosses val="autoZero"/>
        <c:auto val="1"/>
        <c:lblAlgn val="ctr"/>
        <c:lblOffset val="100"/>
        <c:noMultiLvlLbl val="0"/>
      </c:catAx>
      <c:valAx>
        <c:axId val="128118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18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88350323209752"/>
          <c:y val="0.89632186655446511"/>
          <c:w val="0.37664729936726898"/>
          <c:h val="8.0206977401773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86317682511907E-2"/>
          <c:y val="8.7552074019013271E-2"/>
          <c:w val="0.92777911441625349"/>
          <c:h val="0.781506885145385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1'!$B$1</c:f>
              <c:strCache>
                <c:ptCount val="1"/>
                <c:pt idx="0">
                  <c:v>12+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571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398-4BD6-A825-E7BB622A691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A1-4834-BE3E-99880AC1B9A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92D30A6-8058-4533-AAB9-DAA0B9E104C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398-4BD6-A825-E7BB622A69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46B2F0-5805-4D67-97CF-BEC80F708B2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398-4BD6-A825-E7BB622A69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4BD677-AC37-4DCF-B314-09B55799B17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398-4BD6-A825-E7BB622A691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2B6EA62-D1DA-46E4-B908-1C627297E3C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398-4BD6-A825-E7BB622A691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94E1BA0-D75F-46A6-B99D-1344E7A5D70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398-4BD6-A825-E7BB622A691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824CBCC-5687-438A-A059-181ADDB5440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398-4BD6-A825-E7BB622A691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160F6C3-B0FE-44A8-88B0-027601A4110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B398-4BD6-A825-E7BB622A691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82C806E-3EF3-4BE8-9DEC-69ACF32F469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A1-4834-BE3E-99880AC1B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1'!$A$2:$A$16</c:f>
              <c:strCache>
                <c:ptCount val="8"/>
                <c:pt idx="0">
                  <c:v>LAKE</c:v>
                </c:pt>
                <c:pt idx="1">
                  <c:v>MARIN</c:v>
                </c:pt>
                <c:pt idx="2">
                  <c:v>MENDOCINO</c:v>
                </c:pt>
                <c:pt idx="3">
                  <c:v>NAPA</c:v>
                </c:pt>
                <c:pt idx="4">
                  <c:v>SOLANO</c:v>
                </c:pt>
                <c:pt idx="5">
                  <c:v>SONOMA</c:v>
                </c:pt>
                <c:pt idx="6">
                  <c:v>YOLO</c:v>
                </c:pt>
                <c:pt idx="7">
                  <c:v>PLAN</c:v>
                </c:pt>
              </c:strCache>
            </c:strRef>
          </c:cat>
          <c:val>
            <c:numRef>
              <c:f>'Sheet 1'!$B$2:$B$16</c:f>
              <c:numCache>
                <c:formatCode>#,##0.0;\-#,##0.0</c:formatCode>
                <c:ptCount val="8"/>
                <c:pt idx="0">
                  <c:v>48.988831874434048</c:v>
                </c:pt>
                <c:pt idx="1">
                  <c:v>78.328027681660899</c:v>
                </c:pt>
                <c:pt idx="2">
                  <c:v>57.161411825827187</c:v>
                </c:pt>
                <c:pt idx="3">
                  <c:v>72.391775760983052</c:v>
                </c:pt>
                <c:pt idx="4">
                  <c:v>61.403347715658377</c:v>
                </c:pt>
                <c:pt idx="5">
                  <c:v>70.598930367566538</c:v>
                </c:pt>
                <c:pt idx="6">
                  <c:v>65.842379086646545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A1-4834-BE3E-99880AC1B9A0}"/>
            </c:ext>
          </c:extLst>
        </c:ser>
        <c:ser>
          <c:idx val="1"/>
          <c:order val="1"/>
          <c:tx>
            <c:strRef>
              <c:f>'Sheet 1'!$C$1</c:f>
              <c:strCache>
                <c:ptCount val="1"/>
                <c:pt idx="0">
                  <c:v>5-11 Y.O.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571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398-4BD6-A825-E7BB622A691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EA1-4834-BE3E-99880AC1B9A0}"/>
              </c:ext>
            </c:extLst>
          </c:dPt>
          <c:dLbls>
            <c:dLbl>
              <c:idx val="0"/>
              <c:layout>
                <c:manualLayout>
                  <c:x val="1.2345679012345664E-2"/>
                  <c:y val="-2.7777777777777779E-3"/>
                </c:manualLayout>
              </c:layout>
              <c:tx>
                <c:rich>
                  <a:bodyPr/>
                  <a:lstStyle/>
                  <a:p>
                    <a:fld id="{553C8895-41F5-4718-89F5-6FE2245E57C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398-4BD6-A825-E7BB622A6917}"/>
                </c:ext>
              </c:extLst>
            </c:dLbl>
            <c:dLbl>
              <c:idx val="1"/>
              <c:layout>
                <c:manualLayout>
                  <c:x val="2.00617283950617E-2"/>
                  <c:y val="-5.0925337632079971E-17"/>
                </c:manualLayout>
              </c:layout>
              <c:tx>
                <c:rich>
                  <a:bodyPr/>
                  <a:lstStyle/>
                  <a:p>
                    <a:fld id="{0B79E0E5-6CFD-47A6-8E94-D46EB2E5D73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398-4BD6-A825-E7BB622A6917}"/>
                </c:ext>
              </c:extLst>
            </c:dLbl>
            <c:dLbl>
              <c:idx val="2"/>
              <c:layout>
                <c:manualLayout>
                  <c:x val="2.1604938271604937E-2"/>
                  <c:y val="-5.5555555555555558E-3"/>
                </c:manualLayout>
              </c:layout>
              <c:tx>
                <c:rich>
                  <a:bodyPr/>
                  <a:lstStyle/>
                  <a:p>
                    <a:fld id="{C7FD1060-DBF4-40FB-ADFA-2F20C1B3EE1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398-4BD6-A825-E7BB622A6917}"/>
                </c:ext>
              </c:extLst>
            </c:dLbl>
            <c:dLbl>
              <c:idx val="3"/>
              <c:layout>
                <c:manualLayout>
                  <c:x val="1.0802469135802413E-2"/>
                  <c:y val="0"/>
                </c:manualLayout>
              </c:layout>
              <c:tx>
                <c:rich>
                  <a:bodyPr/>
                  <a:lstStyle/>
                  <a:p>
                    <a:fld id="{7C9C4522-A7DA-47F6-BCD7-76995A12F5D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398-4BD6-A825-E7BB622A6917}"/>
                </c:ext>
              </c:extLst>
            </c:dLbl>
            <c:dLbl>
              <c:idx val="4"/>
              <c:layout>
                <c:manualLayout>
                  <c:x val="2.7777777777777776E-2"/>
                  <c:y val="-8.3333333333334356E-3"/>
                </c:manualLayout>
              </c:layout>
              <c:tx>
                <c:rich>
                  <a:bodyPr/>
                  <a:lstStyle/>
                  <a:p>
                    <a:fld id="{48AAD1D5-1C00-4BC8-B7FF-CC521BCEA0E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398-4BD6-A825-E7BB622A6917}"/>
                </c:ext>
              </c:extLst>
            </c:dLbl>
            <c:dLbl>
              <c:idx val="5"/>
              <c:layout>
                <c:manualLayout>
                  <c:x val="2.0061728395061616E-2"/>
                  <c:y val="0"/>
                </c:manualLayout>
              </c:layout>
              <c:tx>
                <c:rich>
                  <a:bodyPr/>
                  <a:lstStyle/>
                  <a:p>
                    <a:fld id="{ACF07A67-4C85-4C92-8128-F671939C4BD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398-4BD6-A825-E7BB622A6917}"/>
                </c:ext>
              </c:extLst>
            </c:dLbl>
            <c:dLbl>
              <c:idx val="6"/>
              <c:layout>
                <c:manualLayout>
                  <c:x val="1.5432098765431985E-2"/>
                  <c:y val="-1.0185067526415994E-16"/>
                </c:manualLayout>
              </c:layout>
              <c:tx>
                <c:rich>
                  <a:bodyPr/>
                  <a:lstStyle/>
                  <a:p>
                    <a:fld id="{8E3F5937-8F05-465A-ACA0-B9746775A2B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398-4BD6-A825-E7BB622A6917}"/>
                </c:ext>
              </c:extLst>
            </c:dLbl>
            <c:dLbl>
              <c:idx val="7"/>
              <c:layout>
                <c:manualLayout>
                  <c:x val="2.1604938271604937E-2"/>
                  <c:y val="5.5555555555554534E-3"/>
                </c:manualLayout>
              </c:layout>
              <c:tx>
                <c:rich>
                  <a:bodyPr/>
                  <a:lstStyle/>
                  <a:p>
                    <a:fld id="{55091446-BD98-4230-AEB3-75209293143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EA1-4834-BE3E-99880AC1B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1'!$A$2:$A$16</c:f>
              <c:strCache>
                <c:ptCount val="8"/>
                <c:pt idx="0">
                  <c:v>LAKE</c:v>
                </c:pt>
                <c:pt idx="1">
                  <c:v>MARIN</c:v>
                </c:pt>
                <c:pt idx="2">
                  <c:v>MENDOCINO</c:v>
                </c:pt>
                <c:pt idx="3">
                  <c:v>NAPA</c:v>
                </c:pt>
                <c:pt idx="4">
                  <c:v>SOLANO</c:v>
                </c:pt>
                <c:pt idx="5">
                  <c:v>SONOMA</c:v>
                </c:pt>
                <c:pt idx="6">
                  <c:v>YOLO</c:v>
                </c:pt>
                <c:pt idx="7">
                  <c:v>PLAN</c:v>
                </c:pt>
              </c:strCache>
            </c:strRef>
          </c:cat>
          <c:val>
            <c:numRef>
              <c:f>'Sheet 1'!$C$2:$C$16</c:f>
              <c:numCache>
                <c:formatCode>#,##0.0;\-#,##0.0</c:formatCode>
                <c:ptCount val="8"/>
                <c:pt idx="0">
                  <c:v>6.0861423220973787</c:v>
                </c:pt>
                <c:pt idx="1">
                  <c:v>40.625630676084761</c:v>
                </c:pt>
                <c:pt idx="2">
                  <c:v>15.852713178294572</c:v>
                </c:pt>
                <c:pt idx="3">
                  <c:v>26.472727272727269</c:v>
                </c:pt>
                <c:pt idx="4">
                  <c:v>15.457861868546344</c:v>
                </c:pt>
                <c:pt idx="5">
                  <c:v>27.32718583832537</c:v>
                </c:pt>
                <c:pt idx="6">
                  <c:v>23.537508602890572</c:v>
                </c:pt>
                <c:pt idx="7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A1-4834-BE3E-99880AC1B9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690496"/>
        <c:axId val="1891703392"/>
      </c:barChart>
      <c:catAx>
        <c:axId val="18916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703392"/>
        <c:crosses val="autoZero"/>
        <c:auto val="1"/>
        <c:lblAlgn val="ctr"/>
        <c:lblOffset val="100"/>
        <c:noMultiLvlLbl val="0"/>
      </c:catAx>
      <c:valAx>
        <c:axId val="189170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\-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69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Behavioral Health Visit</a:t>
            </a:r>
            <a:r>
              <a:rPr lang="en-US" sz="1800" b="1" baseline="0" dirty="0"/>
              <a:t> Trends: Adults 21+</a:t>
            </a:r>
          </a:p>
          <a:p>
            <a:pPr>
              <a:defRPr/>
            </a:pPr>
            <a:r>
              <a:rPr lang="en-US" sz="1800" b="1" baseline="0" dirty="0"/>
              <a:t>Plan &amp; Lake County - 2018 to 2021</a:t>
            </a:r>
            <a:endParaRPr lang="en-US" sz="1800" b="1" dirty="0"/>
          </a:p>
        </c:rich>
      </c:tx>
      <c:layout>
        <c:manualLayout>
          <c:xMode val="edge"/>
          <c:yMode val="edge"/>
          <c:x val="0.3029936912841536"/>
          <c:y val="1.546579755108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BH!$K$2</c:f>
              <c:strCache>
                <c:ptCount val="1"/>
                <c:pt idx="0">
                  <c:v>Plan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7E-4D08-9B03-3322FC2DAE73}"/>
                </c:ext>
              </c:extLst>
            </c:dLbl>
            <c:dLbl>
              <c:idx val="1"/>
              <c:layout>
                <c:manualLayout>
                  <c:x val="2.7777777777777779E-3"/>
                  <c:y val="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7E-4D08-9B03-3322FC2DAE73}"/>
                </c:ext>
              </c:extLst>
            </c:dLbl>
            <c:dLbl>
              <c:idx val="2"/>
              <c:layout>
                <c:manualLayout>
                  <c:x val="8.3333333333332309E-3"/>
                  <c:y val="0.236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7E-4D08-9B03-3322FC2DAE73}"/>
                </c:ext>
              </c:extLst>
            </c:dLbl>
            <c:dLbl>
              <c:idx val="3"/>
              <c:layout>
                <c:manualLayout>
                  <c:x val="0"/>
                  <c:y val="0.24999999999999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7E-4D08-9B03-3322FC2DA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BH!$L$1:$O$1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BH!$L$2:$O$2</c:f>
              <c:numCache>
                <c:formatCode>_(* #,##0_);_(* \(#,##0\);_(* "-"??_);_(@_)</c:formatCode>
                <c:ptCount val="4"/>
                <c:pt idx="0">
                  <c:v>258928</c:v>
                </c:pt>
                <c:pt idx="1">
                  <c:v>248410</c:v>
                </c:pt>
                <c:pt idx="2">
                  <c:v>368713</c:v>
                </c:pt>
                <c:pt idx="3">
                  <c:v>395775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7E-4D08-9B03-3322FC2DA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01701343"/>
        <c:axId val="501713823"/>
      </c:barChart>
      <c:lineChart>
        <c:grouping val="standard"/>
        <c:varyColors val="0"/>
        <c:ser>
          <c:idx val="1"/>
          <c:order val="1"/>
          <c:tx>
            <c:strRef>
              <c:f>BH!$K$10</c:f>
              <c:strCache>
                <c:ptCount val="1"/>
                <c:pt idx="0">
                  <c:v>Lake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5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7E-4D08-9B03-3322FC2DAE73}"/>
                </c:ext>
              </c:extLst>
            </c:dLbl>
            <c:dLbl>
              <c:idx val="1"/>
              <c:layout>
                <c:manualLayout>
                  <c:x val="-5.5555555555555552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7E-4D08-9B03-3322FC2DAE73}"/>
                </c:ext>
              </c:extLst>
            </c:dLbl>
            <c:dLbl>
              <c:idx val="2"/>
              <c:layout>
                <c:manualLayout>
                  <c:x val="-6.3888888888888884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7E-4D08-9B03-3322FC2DAE73}"/>
                </c:ext>
              </c:extLst>
            </c:dLbl>
            <c:dLbl>
              <c:idx val="3"/>
              <c:layout>
                <c:manualLayout>
                  <c:x val="-5.00000000000001E-2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7E-4D08-9B03-3322FC2DA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BH!$L$1:$O$1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BH!$L$10:$O$10</c:f>
              <c:numCache>
                <c:formatCode>_(* #,##0_);_(* \(#,##0\);_(* "-"??_);_(@_)</c:formatCode>
                <c:ptCount val="4"/>
                <c:pt idx="0">
                  <c:v>15039</c:v>
                </c:pt>
                <c:pt idx="1">
                  <c:v>11110</c:v>
                </c:pt>
                <c:pt idx="2">
                  <c:v>15323</c:v>
                </c:pt>
                <c:pt idx="3">
                  <c:v>15019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37E-4D08-9B03-3322FC2DA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311823"/>
        <c:axId val="838312655"/>
      </c:lineChart>
      <c:catAx>
        <c:axId val="501701343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2018                                         2019                                         2020                                        2021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01713823"/>
        <c:crosses val="autoZero"/>
        <c:auto val="1"/>
        <c:lblAlgn val="ctr"/>
        <c:lblOffset val="100"/>
        <c:noMultiLvlLbl val="0"/>
      </c:catAx>
      <c:valAx>
        <c:axId val="501713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01343"/>
        <c:crosses val="autoZero"/>
        <c:crossBetween val="between"/>
      </c:valAx>
      <c:valAx>
        <c:axId val="838312655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311823"/>
        <c:crosses val="max"/>
        <c:crossBetween val="between"/>
      </c:valAx>
      <c:catAx>
        <c:axId val="8383118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83126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3-02T09:09:45.298" idx="10">
    <p:pos x="2926" y="1029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0.81464</cdr:y>
    </cdr:from>
    <cdr:to>
      <cdr:x>0.11878</cdr:x>
      <cdr:y>0.96749</cdr:y>
    </cdr:to>
    <cdr:sp macro="" textlink="">
      <cdr:nvSpPr>
        <cdr:cNvPr id="3" name="Right Arrow 2"/>
        <cdr:cNvSpPr/>
      </cdr:nvSpPr>
      <cdr:spPr>
        <a:xfrm xmlns:a="http://schemas.openxmlformats.org/drawingml/2006/main" rot="20058244">
          <a:off x="-42124" y="3698222"/>
          <a:ext cx="927661" cy="69391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6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700" b="1" dirty="0">
              <a:solidFill>
                <a:schemeClr val="tx1"/>
              </a:solidFill>
            </a:rPr>
            <a:t>ACA </a:t>
          </a:r>
          <a:r>
            <a:rPr lang="en-US" sz="900" b="1" dirty="0">
              <a:solidFill>
                <a:schemeClr val="tx1"/>
              </a:solidFill>
            </a:rPr>
            <a:t>Expansion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0.62425</cdr:x>
      <cdr:y>0.5</cdr:y>
    </cdr:from>
    <cdr:to>
      <cdr:x>0.76194</cdr:x>
      <cdr:y>0.65794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5172590" y="2071511"/>
          <a:ext cx="1140903" cy="654341"/>
        </a:xfrm>
        <a:prstGeom xmlns:a="http://schemas.openxmlformats.org/drawingml/2006/main" prst="wedgeEllipseCallout">
          <a:avLst>
            <a:gd name="adj1" fmla="val -48774"/>
            <a:gd name="adj2" fmla="val 44551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0.63944</cdr:x>
      <cdr:y>0.53391</cdr:y>
    </cdr:from>
    <cdr:to>
      <cdr:x>0.75081</cdr:x>
      <cdr:y>0.65452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98425" y="2190976"/>
          <a:ext cx="922789" cy="494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/>
            <a:t>COVID-19</a:t>
          </a:r>
        </a:p>
        <a:p xmlns:a="http://schemas.openxmlformats.org/drawingml/2006/main">
          <a:pPr algn="ctr"/>
          <a:r>
            <a:rPr lang="en-US" b="1" dirty="0"/>
            <a:t>Impact</a:t>
          </a:r>
          <a:endParaRPr lang="en-US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0.35363</cdr:x>
      <cdr:y>0.10856</cdr:y>
    </cdr:from>
    <cdr:to>
      <cdr:x>0.42638</cdr:x>
      <cdr:y>0.14986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81866" y="563738"/>
          <a:ext cx="634066" cy="214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30%</a:t>
          </a:r>
        </a:p>
      </cdr:txBody>
    </cdr:sp>
  </cdr:relSizeAnchor>
  <cdr:relSizeAnchor xmlns:cdr="http://schemas.openxmlformats.org/drawingml/2006/chartDrawing">
    <cdr:from>
      <cdr:x>0.26224</cdr:x>
      <cdr:y>0.58269</cdr:y>
    </cdr:from>
    <cdr:to>
      <cdr:x>0.33499</cdr:x>
      <cdr:y>0.62399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5461" y="2750575"/>
          <a:ext cx="634017" cy="194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16%</a:t>
          </a:r>
        </a:p>
      </cdr:txBody>
    </cdr:sp>
  </cdr:relSizeAnchor>
  <cdr:relSizeAnchor xmlns:cdr="http://schemas.openxmlformats.org/drawingml/2006/chartDrawing">
    <cdr:from>
      <cdr:x>0.08183</cdr:x>
      <cdr:y>0.7707</cdr:y>
    </cdr:from>
    <cdr:to>
      <cdr:x>0.94713</cdr:x>
      <cdr:y>0.85958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13168" y="3638084"/>
          <a:ext cx="7541111" cy="4195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8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0.25465</cdr:x>
      <cdr:y>0.01578</cdr:y>
    </cdr:from>
    <cdr:to>
      <cdr:x>0.86641</cdr:x>
      <cdr:y>0.14612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095656" y="77821"/>
          <a:ext cx="5034578" cy="6428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Vaccination Rates for PHC Members Ages 5 – 11 years old and 12+ (At least one vaccine)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0.24684</cdr:x>
      <cdr:y>0.1691</cdr:y>
    </cdr:from>
    <cdr:to>
      <cdr:x>0.54114</cdr:x>
      <cdr:y>0.28882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0253" y="880982"/>
          <a:ext cx="2349119" cy="62373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No </a:t>
          </a:r>
          <a:r>
            <a:rPr lang="en-US" b="1" dirty="0"/>
            <a:t>increase </a:t>
          </a:r>
          <a:r>
            <a:rPr lang="en-US" sz="1100" b="1" dirty="0"/>
            <a:t>in adult Behavioral Health visits </a:t>
          </a:r>
          <a:r>
            <a:rPr lang="en-US" b="1" dirty="0"/>
            <a:t>since 2018 in Lake County (Plan-wide 53%)</a:t>
          </a:r>
          <a:endParaRPr lang="en-US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0.18592</cdr:x>
      <cdr:y>0.19377</cdr:y>
    </cdr:from>
    <cdr:to>
      <cdr:x>0.47982</cdr:x>
      <cdr:y>0.34757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6032" y="785867"/>
          <a:ext cx="2349119" cy="62373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44% </a:t>
          </a:r>
          <a:r>
            <a:rPr lang="en-US" b="1" dirty="0"/>
            <a:t>increase </a:t>
          </a:r>
          <a:r>
            <a:rPr lang="en-US" sz="1100" b="1" dirty="0"/>
            <a:t>in Behavioral Health visits for children </a:t>
          </a:r>
          <a:r>
            <a:rPr lang="en-US" b="1" dirty="0"/>
            <a:t>since 2018 in Lake County (</a:t>
          </a:r>
          <a:r>
            <a:rPr lang="en-US" b="1" dirty="0" err="1"/>
            <a:t>Planwide</a:t>
          </a:r>
          <a:r>
            <a:rPr lang="en-US" b="1" dirty="0"/>
            <a:t> 43%)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35ECE-0BA2-448F-8D0F-11E9BC46895B}" type="datetimeFigureOut">
              <a:rPr lang="en-US" smtClean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1E03-FEC0-49C7-B2B2-583EA2B32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4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6DFE8-6B6A-439D-9D75-B9D6EB21E91C}" type="datetimeFigureOut">
              <a:rPr lang="en-US" smtClean="0"/>
              <a:t>11/25/2022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C814-9658-4ED8-8575-26AE3BFE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5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34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60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3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7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5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Speaker:</a:t>
            </a:r>
            <a:r>
              <a:rPr lang="en-US" baseline="0" dirty="0"/>
              <a:t> Present by region left to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3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Speaker:</a:t>
            </a:r>
            <a:r>
              <a:rPr lang="en-US" baseline="0" dirty="0"/>
              <a:t> Dr. Kubota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3C814-9658-4ED8-8575-26AE3BFED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59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8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61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6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C814-9658-4ED8-8575-26AE3BFED8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7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Dustin Lyda\Slide Deck\Background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17506" r="19968" b="4936"/>
          <a:stretch>
            <a:fillRect/>
          </a:stretch>
        </p:blipFill>
        <p:spPr bwMode="auto">
          <a:xfrm>
            <a:off x="6495" y="-20782"/>
            <a:ext cx="9158288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171" y="1576388"/>
            <a:ext cx="2354571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324999" y="1877725"/>
            <a:ext cx="4634347" cy="93052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323846" y="3268766"/>
            <a:ext cx="4635500" cy="696912"/>
          </a:xfrm>
        </p:spPr>
        <p:txBody>
          <a:bodyPr anchor="ctr"/>
          <a:lstStyle>
            <a:lvl1pPr marL="0" indent="0" algn="l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&lt;Name&gt;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4323846" y="4083297"/>
            <a:ext cx="4635500" cy="696912"/>
          </a:xfrm>
        </p:spPr>
        <p:txBody>
          <a:bodyPr anchor="ctr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&lt;Month DD, YYYY&gt;</a:t>
            </a:r>
          </a:p>
        </p:txBody>
      </p:sp>
    </p:spTree>
    <p:extLst>
      <p:ext uri="{BB962C8B-B14F-4D97-AF65-F5344CB8AC3E}">
        <p14:creationId xmlns:p14="http://schemas.microsoft.com/office/powerpoint/2010/main" val="203447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(Blue)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75" y="987425"/>
            <a:ext cx="9128125" cy="5870575"/>
            <a:chOff x="16184" y="987515"/>
            <a:chExt cx="9127816" cy="5870485"/>
          </a:xfrm>
        </p:grpSpPr>
        <p:pic>
          <p:nvPicPr>
            <p:cNvPr id="5" name="Picture 2" descr="I:\Dustin Lyda\Slide Deck\Background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16571" r="4372" b="5872"/>
            <a:stretch>
              <a:fillRect/>
            </a:stretch>
          </p:blipFill>
          <p:spPr bwMode="auto">
            <a:xfrm>
              <a:off x="16184" y="987515"/>
              <a:ext cx="9127816" cy="584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318528" y="5699143"/>
              <a:ext cx="817535" cy="1158857"/>
              <a:chOff x="8318528" y="5699143"/>
              <a:chExt cx="817535" cy="115885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318528" y="5699143"/>
                <a:ext cx="817535" cy="115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417708" y="5753923"/>
                <a:ext cx="629604" cy="105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-7938" y="0"/>
            <a:ext cx="9144001" cy="1303338"/>
            <a:chOff x="143934" y="274638"/>
            <a:chExt cx="8763000" cy="944562"/>
          </a:xfrm>
        </p:grpSpPr>
        <p:sp>
          <p:nvSpPr>
            <p:cNvPr id="10" name="Rectangle 9"/>
            <p:cNvSpPr/>
            <p:nvPr/>
          </p:nvSpPr>
          <p:spPr>
            <a:xfrm>
              <a:off x="143934" y="1067334"/>
              <a:ext cx="8763000" cy="151866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43934" y="274638"/>
              <a:ext cx="8763000" cy="715612"/>
            </a:xfrm>
            <a:prstGeom prst="rect">
              <a:avLst/>
            </a:prstGeom>
            <a:solidFill>
              <a:srgbClr val="0070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4316" y="2225835"/>
            <a:ext cx="8879491" cy="4536439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29805"/>
            <a:ext cx="9135906" cy="93052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26943" y="1409983"/>
            <a:ext cx="8879492" cy="593052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16837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75" y="987425"/>
            <a:ext cx="9128125" cy="5870575"/>
            <a:chOff x="16184" y="987515"/>
            <a:chExt cx="9127816" cy="5870485"/>
          </a:xfrm>
        </p:grpSpPr>
        <p:pic>
          <p:nvPicPr>
            <p:cNvPr id="5" name="Picture 2" descr="I:\Dustin Lyda\Slide Deck\Background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16571" r="4372" b="5872"/>
            <a:stretch>
              <a:fillRect/>
            </a:stretch>
          </p:blipFill>
          <p:spPr bwMode="auto">
            <a:xfrm>
              <a:off x="16184" y="987515"/>
              <a:ext cx="9127816" cy="584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318528" y="5699143"/>
              <a:ext cx="817535" cy="1158857"/>
              <a:chOff x="8318528" y="5699143"/>
              <a:chExt cx="817535" cy="115885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318528" y="5699143"/>
                <a:ext cx="817535" cy="115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417708" y="5753923"/>
                <a:ext cx="629604" cy="105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-7938" y="0"/>
            <a:ext cx="9144001" cy="1303338"/>
            <a:chOff x="143934" y="274638"/>
            <a:chExt cx="8763000" cy="944562"/>
          </a:xfrm>
        </p:grpSpPr>
        <p:sp>
          <p:nvSpPr>
            <p:cNvPr id="10" name="Rectangle 9"/>
            <p:cNvSpPr/>
            <p:nvPr/>
          </p:nvSpPr>
          <p:spPr>
            <a:xfrm>
              <a:off x="143934" y="1067334"/>
              <a:ext cx="8763000" cy="151866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43934" y="274638"/>
              <a:ext cx="8763000" cy="715612"/>
            </a:xfrm>
            <a:prstGeom prst="rect">
              <a:avLst/>
            </a:prstGeom>
            <a:solidFill>
              <a:srgbClr val="0070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29805"/>
            <a:ext cx="9135906" cy="93052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35472" y="1545579"/>
            <a:ext cx="3652038" cy="518699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09486" y="1545579"/>
            <a:ext cx="3652038" cy="518699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407552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75" y="987425"/>
            <a:ext cx="9128125" cy="5870575"/>
            <a:chOff x="16184" y="987515"/>
            <a:chExt cx="9127816" cy="5870485"/>
          </a:xfrm>
        </p:grpSpPr>
        <p:pic>
          <p:nvPicPr>
            <p:cNvPr id="5" name="Picture 2" descr="I:\Dustin Lyda\Slide Deck\Background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16571" r="4372" b="5872"/>
            <a:stretch>
              <a:fillRect/>
            </a:stretch>
          </p:blipFill>
          <p:spPr bwMode="auto">
            <a:xfrm>
              <a:off x="16184" y="987515"/>
              <a:ext cx="9127816" cy="584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318528" y="5699143"/>
              <a:ext cx="817535" cy="1158857"/>
              <a:chOff x="8318528" y="5699143"/>
              <a:chExt cx="817535" cy="115885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318528" y="5699143"/>
                <a:ext cx="817535" cy="115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417708" y="5753923"/>
                <a:ext cx="629604" cy="105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-7938" y="0"/>
            <a:ext cx="9144001" cy="1303338"/>
            <a:chOff x="143934" y="274638"/>
            <a:chExt cx="8763000" cy="944562"/>
          </a:xfrm>
        </p:grpSpPr>
        <p:sp>
          <p:nvSpPr>
            <p:cNvPr id="10" name="Rectangle 9"/>
            <p:cNvSpPr/>
            <p:nvPr/>
          </p:nvSpPr>
          <p:spPr>
            <a:xfrm>
              <a:off x="143934" y="1067334"/>
              <a:ext cx="8763000" cy="151866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43934" y="274638"/>
              <a:ext cx="8763000" cy="715612"/>
            </a:xfrm>
            <a:prstGeom prst="rect">
              <a:avLst/>
            </a:prstGeom>
            <a:solidFill>
              <a:srgbClr val="0070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29805"/>
            <a:ext cx="9135906" cy="93052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35472" y="1869260"/>
            <a:ext cx="3652038" cy="4863312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09486" y="1869260"/>
            <a:ext cx="3652038" cy="4863312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09486" y="1409701"/>
            <a:ext cx="3652038" cy="388418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&lt;Column Title&gt;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35472" y="1392090"/>
            <a:ext cx="3652038" cy="388418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&lt;Column Title&gt;</a:t>
            </a:r>
          </a:p>
        </p:txBody>
      </p:sp>
    </p:spTree>
    <p:extLst>
      <p:ext uri="{BB962C8B-B14F-4D97-AF65-F5344CB8AC3E}">
        <p14:creationId xmlns:p14="http://schemas.microsoft.com/office/powerpoint/2010/main" val="416971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(Gray)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ustin Lyda\Slide Deck\Background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16571" r="4372" b="5872"/>
          <a:stretch>
            <a:fillRect/>
          </a:stretch>
        </p:blipFill>
        <p:spPr bwMode="auto">
          <a:xfrm>
            <a:off x="15875" y="987425"/>
            <a:ext cx="91281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318500" y="5699125"/>
            <a:ext cx="817563" cy="1158875"/>
            <a:chOff x="8318500" y="5699760"/>
            <a:chExt cx="817407" cy="1158240"/>
          </a:xfrm>
        </p:grpSpPr>
        <p:sp>
          <p:nvSpPr>
            <p:cNvPr id="6" name="Rectangle 5"/>
            <p:cNvSpPr/>
            <p:nvPr/>
          </p:nvSpPr>
          <p:spPr>
            <a:xfrm>
              <a:off x="8318500" y="5699760"/>
              <a:ext cx="817407" cy="115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17588" y="5753923"/>
              <a:ext cx="629842" cy="105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-11113"/>
            <a:ext cx="9136063" cy="1303338"/>
            <a:chOff x="152400" y="274638"/>
            <a:chExt cx="8763000" cy="944562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52400" y="274638"/>
              <a:ext cx="8763000" cy="715613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067334"/>
              <a:ext cx="8763000" cy="151866"/>
            </a:xfrm>
            <a:prstGeom prst="rect">
              <a:avLst/>
            </a:prstGeom>
            <a:solidFill>
              <a:srgbClr val="661E2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195" y="1386772"/>
            <a:ext cx="8956617" cy="487646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-1"/>
            <a:ext cx="9135907" cy="976941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</p:spTree>
    <p:extLst>
      <p:ext uri="{BB962C8B-B14F-4D97-AF65-F5344CB8AC3E}">
        <p14:creationId xmlns:p14="http://schemas.microsoft.com/office/powerpoint/2010/main" val="223001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(Gray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ustin Lyda\Slide Deck\Background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16571" r="4372" b="5872"/>
          <a:stretch>
            <a:fillRect/>
          </a:stretch>
        </p:blipFill>
        <p:spPr bwMode="auto">
          <a:xfrm>
            <a:off x="15875" y="987425"/>
            <a:ext cx="91281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318500" y="5699125"/>
            <a:ext cx="817563" cy="1158875"/>
            <a:chOff x="8318500" y="5699760"/>
            <a:chExt cx="817407" cy="1158240"/>
          </a:xfrm>
        </p:grpSpPr>
        <p:sp>
          <p:nvSpPr>
            <p:cNvPr id="6" name="Rectangle 5"/>
            <p:cNvSpPr/>
            <p:nvPr/>
          </p:nvSpPr>
          <p:spPr>
            <a:xfrm>
              <a:off x="8318500" y="5699760"/>
              <a:ext cx="817407" cy="115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17588" y="5753923"/>
              <a:ext cx="629842" cy="105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-11113"/>
            <a:ext cx="9136063" cy="1303338"/>
            <a:chOff x="152400" y="274638"/>
            <a:chExt cx="8763000" cy="944562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52400" y="274638"/>
              <a:ext cx="8763000" cy="715613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067334"/>
              <a:ext cx="8763000" cy="151866"/>
            </a:xfrm>
            <a:prstGeom prst="rect">
              <a:avLst/>
            </a:prstGeom>
            <a:solidFill>
              <a:srgbClr val="661E2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195" y="1386772"/>
            <a:ext cx="8956617" cy="318893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-1"/>
            <a:ext cx="9135907" cy="976941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5194" y="4670252"/>
            <a:ext cx="3981283" cy="213513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61608" y="4670252"/>
            <a:ext cx="3948956" cy="213513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256395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(Gray)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ustin Lyda\Slide Deck\Background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16571" r="4372" b="5872"/>
          <a:stretch>
            <a:fillRect/>
          </a:stretch>
        </p:blipFill>
        <p:spPr bwMode="auto">
          <a:xfrm>
            <a:off x="15875" y="987425"/>
            <a:ext cx="91281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318500" y="5699125"/>
            <a:ext cx="817563" cy="1158875"/>
            <a:chOff x="8318500" y="5699760"/>
            <a:chExt cx="817407" cy="1158240"/>
          </a:xfrm>
        </p:grpSpPr>
        <p:sp>
          <p:nvSpPr>
            <p:cNvPr id="6" name="Rectangle 5"/>
            <p:cNvSpPr/>
            <p:nvPr/>
          </p:nvSpPr>
          <p:spPr>
            <a:xfrm>
              <a:off x="8318500" y="5699760"/>
              <a:ext cx="817407" cy="115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17588" y="5753923"/>
              <a:ext cx="629842" cy="105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-11113"/>
            <a:ext cx="9136063" cy="1303338"/>
            <a:chOff x="152400" y="274638"/>
            <a:chExt cx="8763000" cy="944562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52400" y="274638"/>
              <a:ext cx="8763000" cy="715613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067334"/>
              <a:ext cx="8763000" cy="151866"/>
            </a:xfrm>
            <a:prstGeom prst="rect">
              <a:avLst/>
            </a:prstGeom>
            <a:solidFill>
              <a:srgbClr val="661E2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195" y="1386772"/>
            <a:ext cx="8956617" cy="3655602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-1"/>
            <a:ext cx="9135907" cy="976941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6941" y="5251731"/>
            <a:ext cx="8139198" cy="1371512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302264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(Gray)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ustin Lyda\Slide Deck\Background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16571" r="4372" b="5872"/>
          <a:stretch>
            <a:fillRect/>
          </a:stretch>
        </p:blipFill>
        <p:spPr bwMode="auto">
          <a:xfrm>
            <a:off x="15875" y="987425"/>
            <a:ext cx="91281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318500" y="5699125"/>
            <a:ext cx="817563" cy="1158875"/>
            <a:chOff x="8318500" y="5699760"/>
            <a:chExt cx="817407" cy="1158240"/>
          </a:xfrm>
        </p:grpSpPr>
        <p:sp>
          <p:nvSpPr>
            <p:cNvPr id="6" name="Rectangle 5"/>
            <p:cNvSpPr/>
            <p:nvPr/>
          </p:nvSpPr>
          <p:spPr>
            <a:xfrm>
              <a:off x="8318500" y="5699760"/>
              <a:ext cx="817407" cy="115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17588" y="5753923"/>
              <a:ext cx="629842" cy="105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-11113"/>
            <a:ext cx="9136063" cy="1303338"/>
            <a:chOff x="152400" y="274638"/>
            <a:chExt cx="8763000" cy="944562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52400" y="274638"/>
              <a:ext cx="8763000" cy="715613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067334"/>
              <a:ext cx="8763000" cy="151866"/>
            </a:xfrm>
            <a:prstGeom prst="rect">
              <a:avLst/>
            </a:prstGeom>
            <a:solidFill>
              <a:srgbClr val="661E2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338" y="2638004"/>
            <a:ext cx="8956617" cy="4086477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-1"/>
            <a:ext cx="9135907" cy="976941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5195" y="1397960"/>
            <a:ext cx="8956760" cy="1070111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344262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ustin Lyda\Slide Deck\Background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16571" r="4372" b="5872"/>
          <a:stretch>
            <a:fillRect/>
          </a:stretch>
        </p:blipFill>
        <p:spPr bwMode="auto">
          <a:xfrm>
            <a:off x="15875" y="987425"/>
            <a:ext cx="91281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318500" y="5699125"/>
            <a:ext cx="817563" cy="1158875"/>
            <a:chOff x="8318500" y="5699760"/>
            <a:chExt cx="817407" cy="1158240"/>
          </a:xfrm>
        </p:grpSpPr>
        <p:sp>
          <p:nvSpPr>
            <p:cNvPr id="6" name="Rectangle 5"/>
            <p:cNvSpPr/>
            <p:nvPr/>
          </p:nvSpPr>
          <p:spPr>
            <a:xfrm>
              <a:off x="8318500" y="5699760"/>
              <a:ext cx="817407" cy="115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17588" y="5753923"/>
              <a:ext cx="629842" cy="105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-11113"/>
            <a:ext cx="9136063" cy="1303338"/>
            <a:chOff x="152400" y="274638"/>
            <a:chExt cx="8763000" cy="944562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52400" y="274638"/>
              <a:ext cx="8763000" cy="715613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067334"/>
              <a:ext cx="8763000" cy="151866"/>
            </a:xfrm>
            <a:prstGeom prst="rect">
              <a:avLst/>
            </a:prstGeom>
            <a:solidFill>
              <a:srgbClr val="661E2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9644" y="1386772"/>
            <a:ext cx="3754705" cy="541861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-1"/>
            <a:ext cx="9135907" cy="976941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414072" y="1386772"/>
            <a:ext cx="3754705" cy="541861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327947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ustin Lyda\Slide Deck\Background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16571" r="4372" b="5872"/>
          <a:stretch>
            <a:fillRect/>
          </a:stretch>
        </p:blipFill>
        <p:spPr bwMode="auto">
          <a:xfrm>
            <a:off x="15875" y="987425"/>
            <a:ext cx="91281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318500" y="5699125"/>
            <a:ext cx="817563" cy="1158875"/>
            <a:chOff x="8318500" y="5699760"/>
            <a:chExt cx="817407" cy="1158240"/>
          </a:xfrm>
        </p:grpSpPr>
        <p:sp>
          <p:nvSpPr>
            <p:cNvPr id="6" name="Rectangle 5"/>
            <p:cNvSpPr/>
            <p:nvPr/>
          </p:nvSpPr>
          <p:spPr>
            <a:xfrm>
              <a:off x="8318500" y="5699760"/>
              <a:ext cx="817407" cy="115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17588" y="5753923"/>
              <a:ext cx="629842" cy="105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-11113"/>
            <a:ext cx="9136063" cy="1303338"/>
            <a:chOff x="152400" y="274638"/>
            <a:chExt cx="8763000" cy="944562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52400" y="274638"/>
              <a:ext cx="8763000" cy="715613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067334"/>
              <a:ext cx="8763000" cy="151866"/>
            </a:xfrm>
            <a:prstGeom prst="rect">
              <a:avLst/>
            </a:prstGeom>
            <a:solidFill>
              <a:srgbClr val="661E2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9644" y="1853076"/>
            <a:ext cx="3754705" cy="4952306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-1"/>
            <a:ext cx="9135907" cy="976941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58117" y="1853076"/>
            <a:ext cx="3542617" cy="4952306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9643" y="1433859"/>
            <a:ext cx="3754705" cy="391999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&lt;Column Title&gt;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58117" y="1461077"/>
            <a:ext cx="3542618" cy="391999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&lt;Column Title&gt;</a:t>
            </a:r>
          </a:p>
        </p:txBody>
      </p:sp>
    </p:spTree>
    <p:extLst>
      <p:ext uri="{BB962C8B-B14F-4D97-AF65-F5344CB8AC3E}">
        <p14:creationId xmlns:p14="http://schemas.microsoft.com/office/powerpoint/2010/main" val="2276368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Dustin Lyda\Slide Deck\Background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17506" r="19968" b="4936"/>
          <a:stretch>
            <a:fillRect/>
          </a:stretch>
        </p:blipFill>
        <p:spPr bwMode="auto">
          <a:xfrm>
            <a:off x="-22225" y="0"/>
            <a:ext cx="9158288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171" y="1576388"/>
            <a:ext cx="2354571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49775" y="2951163"/>
            <a:ext cx="3355975" cy="9302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Questions?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041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Dustin Lyda\Slide Deck\Background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17506" r="19968" b="4936"/>
          <a:stretch>
            <a:fillRect/>
          </a:stretch>
        </p:blipFill>
        <p:spPr bwMode="auto">
          <a:xfrm>
            <a:off x="6495" y="-20782"/>
            <a:ext cx="9158288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171" y="1576388"/>
            <a:ext cx="2354571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324999" y="3077245"/>
            <a:ext cx="4634347" cy="93052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28839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-7938" y="-1"/>
            <a:ext cx="9144001" cy="1188720"/>
          </a:xfrm>
          <a:prstGeom prst="rect">
            <a:avLst/>
          </a:prstGeom>
          <a:solidFill>
            <a:srgbClr val="0070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6943" y="1407919"/>
            <a:ext cx="8879491" cy="48715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29805"/>
            <a:ext cx="9135906" cy="93052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3" y="56349"/>
            <a:ext cx="640080" cy="1059489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EE9066-CDC6-482C-BB81-BE414505D5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64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eneral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75" y="987425"/>
            <a:ext cx="9128125" cy="5870575"/>
            <a:chOff x="16184" y="987515"/>
            <a:chExt cx="9127816" cy="5870485"/>
          </a:xfrm>
        </p:grpSpPr>
        <p:pic>
          <p:nvPicPr>
            <p:cNvPr id="5" name="Picture 2" descr="I:\Dustin Lyda\Slide Deck\Background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16571" r="4372" b="5872"/>
            <a:stretch>
              <a:fillRect/>
            </a:stretch>
          </p:blipFill>
          <p:spPr bwMode="auto">
            <a:xfrm>
              <a:off x="16184" y="987515"/>
              <a:ext cx="9127816" cy="584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318528" y="5699143"/>
              <a:ext cx="817535" cy="1158857"/>
              <a:chOff x="8318528" y="5699143"/>
              <a:chExt cx="817535" cy="115885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318528" y="5699143"/>
                <a:ext cx="817535" cy="115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417708" y="5753923"/>
                <a:ext cx="629604" cy="105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-7938" y="0"/>
            <a:ext cx="9144001" cy="1303338"/>
            <a:chOff x="143934" y="274638"/>
            <a:chExt cx="8763000" cy="944562"/>
          </a:xfrm>
        </p:grpSpPr>
        <p:sp>
          <p:nvSpPr>
            <p:cNvPr id="10" name="Rectangle 9"/>
            <p:cNvSpPr/>
            <p:nvPr/>
          </p:nvSpPr>
          <p:spPr>
            <a:xfrm>
              <a:off x="143934" y="1067334"/>
              <a:ext cx="8763000" cy="151866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43934" y="274638"/>
              <a:ext cx="8763000" cy="715612"/>
            </a:xfrm>
            <a:prstGeom prst="rect">
              <a:avLst/>
            </a:prstGeom>
            <a:solidFill>
              <a:srgbClr val="0070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6943" y="1407919"/>
            <a:ext cx="8879491" cy="48715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29805"/>
            <a:ext cx="9135906" cy="93052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</p:spTree>
    <p:extLst>
      <p:ext uri="{BB962C8B-B14F-4D97-AF65-F5344CB8AC3E}">
        <p14:creationId xmlns:p14="http://schemas.microsoft.com/office/powerpoint/2010/main" val="2864739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245-E09A-496D-868C-042448CE7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67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159760" y="1926634"/>
            <a:ext cx="8824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-11"/>
            <a:ext cx="9144000" cy="1218905"/>
            <a:chOff x="0" y="-11"/>
            <a:chExt cx="9144000" cy="121890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-11"/>
              <a:ext cx="9144000" cy="914400"/>
            </a:xfrm>
            <a:prstGeom prst="rect">
              <a:avLst/>
            </a:prstGeom>
            <a:solidFill>
              <a:srgbClr val="4167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16200000" flipH="1">
              <a:off x="4184426" y="-2269327"/>
              <a:ext cx="1124283" cy="5852160"/>
            </a:xfrm>
            <a:prstGeom prst="homePlate">
              <a:avLst>
                <a:gd name="adj" fmla="val 25000"/>
              </a:avLst>
            </a:prstGeom>
            <a:solidFill>
              <a:srgbClr val="467B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4" y="120224"/>
            <a:ext cx="731520" cy="12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63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10231" r="12377" b="86"/>
          <a:stretch/>
        </p:blipFill>
        <p:spPr>
          <a:xfrm flipH="1">
            <a:off x="-2" y="912485"/>
            <a:ext cx="9158515" cy="5945515"/>
          </a:xfrm>
          <a:prstGeom prst="rect">
            <a:avLst/>
          </a:prstGeom>
          <a:ln w="28575">
            <a:noFill/>
          </a:ln>
        </p:spPr>
      </p:pic>
      <p:sp>
        <p:nvSpPr>
          <p:cNvPr id="12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5183602" y="1746200"/>
            <a:ext cx="3731821" cy="4516385"/>
          </a:xfrm>
          <a:solidFill>
            <a:srgbClr val="1F4E79">
              <a:alpha val="45098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-11"/>
            <a:ext cx="9144000" cy="1218905"/>
            <a:chOff x="0" y="-11"/>
            <a:chExt cx="9144000" cy="1218905"/>
          </a:xfrm>
        </p:grpSpPr>
        <p:grpSp>
          <p:nvGrpSpPr>
            <p:cNvPr id="25" name="Group 24"/>
            <p:cNvGrpSpPr/>
            <p:nvPr userDrawn="1"/>
          </p:nvGrpSpPr>
          <p:grpSpPr>
            <a:xfrm>
              <a:off x="0" y="-11"/>
              <a:ext cx="9144000" cy="1218905"/>
              <a:chOff x="0" y="-11"/>
              <a:chExt cx="9144000" cy="1218905"/>
            </a:xfrm>
          </p:grpSpPr>
          <p:sp>
            <p:nvSpPr>
              <p:cNvPr id="27" name="Rectangle 3"/>
              <p:cNvSpPr>
                <a:spLocks noChangeArrowheads="1"/>
              </p:cNvSpPr>
              <p:nvPr/>
            </p:nvSpPr>
            <p:spPr bwMode="auto">
              <a:xfrm>
                <a:off x="0" y="-11"/>
                <a:ext cx="9144000" cy="914400"/>
              </a:xfrm>
              <a:prstGeom prst="rect">
                <a:avLst/>
              </a:prstGeom>
              <a:solidFill>
                <a:srgbClr val="4167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AutoShape 4"/>
              <p:cNvSpPr>
                <a:spLocks noChangeArrowheads="1"/>
              </p:cNvSpPr>
              <p:nvPr/>
            </p:nvSpPr>
            <p:spPr bwMode="auto">
              <a:xfrm rot="16200000" flipH="1">
                <a:off x="4184426" y="-2269327"/>
                <a:ext cx="1124283" cy="5852160"/>
              </a:xfrm>
              <a:prstGeom prst="homePlate">
                <a:avLst>
                  <a:gd name="adj" fmla="val 25000"/>
                </a:avLst>
              </a:prstGeom>
              <a:solidFill>
                <a:srgbClr val="467B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" name="Rectangle 23"/>
            <p:cNvSpPr/>
            <p:nvPr userDrawn="1"/>
          </p:nvSpPr>
          <p:spPr>
            <a:xfrm>
              <a:off x="1820487" y="94611"/>
              <a:ext cx="5852161" cy="8197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4" y="120224"/>
            <a:ext cx="731520" cy="1208779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20487" y="103748"/>
            <a:ext cx="5852162" cy="794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72934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1218905"/>
            <a:chOff x="0" y="-11"/>
            <a:chExt cx="9144000" cy="121890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-11"/>
              <a:ext cx="9144000" cy="914400"/>
            </a:xfrm>
            <a:prstGeom prst="rect">
              <a:avLst/>
            </a:prstGeom>
            <a:solidFill>
              <a:srgbClr val="4167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16200000" flipH="1">
              <a:off x="4184426" y="-2269327"/>
              <a:ext cx="1124283" cy="5852160"/>
            </a:xfrm>
            <a:prstGeom prst="homePlate">
              <a:avLst>
                <a:gd name="adj" fmla="val 25000"/>
              </a:avLst>
            </a:prstGeom>
            <a:solidFill>
              <a:srgbClr val="467B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4" y="120224"/>
            <a:ext cx="731520" cy="1208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18" y="6100619"/>
            <a:ext cx="75150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45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159762" y="1926634"/>
            <a:ext cx="882448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7276" y="6581002"/>
            <a:ext cx="9144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0" dirty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10"/>
            <a:ext cx="9144000" cy="1218905"/>
            <a:chOff x="0" y="-11"/>
            <a:chExt cx="9144000" cy="121890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-11"/>
              <a:ext cx="9144000" cy="914400"/>
            </a:xfrm>
            <a:prstGeom prst="rect">
              <a:avLst/>
            </a:prstGeom>
            <a:solidFill>
              <a:srgbClr val="4167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16200000" flipH="1">
              <a:off x="4184426" y="-2269327"/>
              <a:ext cx="1124283" cy="5852160"/>
            </a:xfrm>
            <a:prstGeom prst="homePlate">
              <a:avLst>
                <a:gd name="adj" fmla="val 25000"/>
              </a:avLst>
            </a:prstGeom>
            <a:solidFill>
              <a:srgbClr val="467B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25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4" y="120234"/>
            <a:ext cx="731520" cy="1208779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20488" y="103748"/>
            <a:ext cx="5852162" cy="794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25412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8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35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875" y="987425"/>
            <a:ext cx="9128125" cy="5870575"/>
            <a:chOff x="16184" y="987515"/>
            <a:chExt cx="9127816" cy="5870485"/>
          </a:xfrm>
        </p:grpSpPr>
        <p:pic>
          <p:nvPicPr>
            <p:cNvPr id="4" name="Picture 2" descr="I:\Dustin Lyda\Slide Deck\Background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16571" r="4372" b="5872"/>
            <a:stretch>
              <a:fillRect/>
            </a:stretch>
          </p:blipFill>
          <p:spPr bwMode="auto">
            <a:xfrm>
              <a:off x="16184" y="987515"/>
              <a:ext cx="9127816" cy="584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8318528" y="5699143"/>
              <a:ext cx="817535" cy="115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-7938" y="0"/>
            <a:ext cx="9144001" cy="1303338"/>
            <a:chOff x="143934" y="274638"/>
            <a:chExt cx="8763000" cy="944562"/>
          </a:xfrm>
        </p:grpSpPr>
        <p:sp>
          <p:nvSpPr>
            <p:cNvPr id="9" name="Rectangle 8"/>
            <p:cNvSpPr/>
            <p:nvPr/>
          </p:nvSpPr>
          <p:spPr>
            <a:xfrm>
              <a:off x="143934" y="1067334"/>
              <a:ext cx="8763000" cy="151866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43934" y="274638"/>
              <a:ext cx="8763000" cy="715612"/>
            </a:xfrm>
            <a:prstGeom prst="rect">
              <a:avLst/>
            </a:prstGeom>
            <a:solidFill>
              <a:srgbClr val="0070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5072063" y="1860550"/>
            <a:ext cx="3865562" cy="409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our members, and the communities we serve, be healthy.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the most highly regarded managed care plan in California.</a:t>
            </a: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63" y="1635881"/>
            <a:ext cx="4745037" cy="41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3812" y="170549"/>
            <a:ext cx="9120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1331167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2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8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8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71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9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33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159762" y="1926634"/>
            <a:ext cx="882448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7276" y="6581002"/>
            <a:ext cx="9144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0" dirty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10"/>
            <a:ext cx="9144000" cy="1218905"/>
            <a:chOff x="0" y="-11"/>
            <a:chExt cx="9144000" cy="121890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-11"/>
              <a:ext cx="9144000" cy="914400"/>
            </a:xfrm>
            <a:prstGeom prst="rect">
              <a:avLst/>
            </a:prstGeom>
            <a:solidFill>
              <a:srgbClr val="4167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16200000" flipH="1">
              <a:off x="4184426" y="-2269327"/>
              <a:ext cx="1124283" cy="5852160"/>
            </a:xfrm>
            <a:prstGeom prst="homePlate">
              <a:avLst>
                <a:gd name="adj" fmla="val 25000"/>
              </a:avLst>
            </a:prstGeom>
            <a:solidFill>
              <a:srgbClr val="467B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25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4" y="120234"/>
            <a:ext cx="731520" cy="1208779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20488" y="103748"/>
            <a:ext cx="5852162" cy="794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5751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875" y="987425"/>
            <a:ext cx="9128125" cy="5870575"/>
            <a:chOff x="16184" y="987515"/>
            <a:chExt cx="9127816" cy="5870485"/>
          </a:xfrm>
        </p:grpSpPr>
        <p:pic>
          <p:nvPicPr>
            <p:cNvPr id="4" name="Picture 2" descr="I:\Dustin Lyda\Slide Deck\Background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16571" r="4372" b="5872"/>
            <a:stretch>
              <a:fillRect/>
            </a:stretch>
          </p:blipFill>
          <p:spPr bwMode="auto">
            <a:xfrm>
              <a:off x="16184" y="987515"/>
              <a:ext cx="9127816" cy="584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8318528" y="5699143"/>
              <a:ext cx="817535" cy="115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-7938" y="0"/>
            <a:ext cx="9144001" cy="1303338"/>
            <a:chOff x="143934" y="274638"/>
            <a:chExt cx="8763000" cy="944562"/>
          </a:xfrm>
        </p:grpSpPr>
        <p:sp>
          <p:nvSpPr>
            <p:cNvPr id="9" name="Rectangle 8"/>
            <p:cNvSpPr/>
            <p:nvPr/>
          </p:nvSpPr>
          <p:spPr>
            <a:xfrm>
              <a:off x="143934" y="1067334"/>
              <a:ext cx="8763000" cy="151866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43934" y="274638"/>
              <a:ext cx="8763000" cy="715612"/>
            </a:xfrm>
            <a:prstGeom prst="rect">
              <a:avLst/>
            </a:prstGeom>
            <a:solidFill>
              <a:srgbClr val="0070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419225"/>
            <a:ext cx="712946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23812" y="170549"/>
            <a:ext cx="9120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3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Growth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8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875" y="987425"/>
            <a:ext cx="9128125" cy="5870575"/>
            <a:chOff x="16184" y="987515"/>
            <a:chExt cx="9127816" cy="5870485"/>
          </a:xfrm>
        </p:grpSpPr>
        <p:pic>
          <p:nvPicPr>
            <p:cNvPr id="4" name="Picture 2" descr="I:\Dustin Lyda\Slide Deck\Background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16571" r="4372" b="5872"/>
            <a:stretch>
              <a:fillRect/>
            </a:stretch>
          </p:blipFill>
          <p:spPr bwMode="auto">
            <a:xfrm>
              <a:off x="16184" y="987515"/>
              <a:ext cx="9127816" cy="584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8318528" y="5699143"/>
              <a:ext cx="817535" cy="1158857"/>
              <a:chOff x="8318528" y="5699143"/>
              <a:chExt cx="817535" cy="115885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318528" y="5699143"/>
                <a:ext cx="817535" cy="115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7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417708" y="5753923"/>
                <a:ext cx="629604" cy="105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-7938" y="0"/>
            <a:ext cx="9144001" cy="1303338"/>
            <a:chOff x="143934" y="274638"/>
            <a:chExt cx="8763000" cy="944562"/>
          </a:xfrm>
        </p:grpSpPr>
        <p:sp>
          <p:nvSpPr>
            <p:cNvPr id="9" name="Rectangle 8"/>
            <p:cNvSpPr/>
            <p:nvPr/>
          </p:nvSpPr>
          <p:spPr>
            <a:xfrm>
              <a:off x="143934" y="1067334"/>
              <a:ext cx="8763000" cy="151866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43934" y="274638"/>
              <a:ext cx="8763000" cy="715612"/>
            </a:xfrm>
            <a:prstGeom prst="rect">
              <a:avLst/>
            </a:prstGeom>
            <a:solidFill>
              <a:srgbClr val="0070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41300" y="1423988"/>
            <a:ext cx="8482013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PHC is a County Organized Health Systems (COHS) Plan</a:t>
            </a:r>
          </a:p>
          <a:p>
            <a:pPr eaLnBrk="1" hangingPunct="1"/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Non-Profit Public Plan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 administrative Rate (less than 4 percent) allows for PHC to have a higher provider reimbursement rate and support community initiatives</a:t>
            </a:r>
          </a:p>
          <a:p>
            <a:pPr lvl="1"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Local Control and Autonomy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local governance that is sensitive and responsive to the area’s healthcare needs</a:t>
            </a:r>
          </a:p>
          <a:p>
            <a:pPr lvl="1"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Community Involvement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Advisory boards that participate in collective decision making regarding the direction of the plan 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3812" y="170549"/>
            <a:ext cx="9120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3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Are Organized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4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ed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875" y="987425"/>
            <a:ext cx="9128125" cy="5870575"/>
            <a:chOff x="16184" y="987515"/>
            <a:chExt cx="9127816" cy="5870485"/>
          </a:xfrm>
        </p:grpSpPr>
        <p:pic>
          <p:nvPicPr>
            <p:cNvPr id="4" name="Picture 2" descr="I:\Dustin Lyda\Slide Deck\Background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16571" r="4372" b="5872"/>
            <a:stretch>
              <a:fillRect/>
            </a:stretch>
          </p:blipFill>
          <p:spPr bwMode="auto">
            <a:xfrm>
              <a:off x="16184" y="987515"/>
              <a:ext cx="9127816" cy="584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8318528" y="5699143"/>
              <a:ext cx="817535" cy="1158857"/>
              <a:chOff x="8318528" y="5699143"/>
              <a:chExt cx="817535" cy="115885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318528" y="5699143"/>
                <a:ext cx="817535" cy="115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7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417708" y="5753923"/>
                <a:ext cx="629604" cy="105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-7938" y="0"/>
            <a:ext cx="9144001" cy="1303338"/>
            <a:chOff x="143934" y="274638"/>
            <a:chExt cx="8763000" cy="944562"/>
          </a:xfrm>
        </p:grpSpPr>
        <p:sp>
          <p:nvSpPr>
            <p:cNvPr id="9" name="Rectangle 8"/>
            <p:cNvSpPr/>
            <p:nvPr/>
          </p:nvSpPr>
          <p:spPr>
            <a:xfrm>
              <a:off x="143934" y="1067334"/>
              <a:ext cx="8763000" cy="151866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43934" y="274638"/>
              <a:ext cx="8763000" cy="715612"/>
            </a:xfrm>
            <a:prstGeom prst="rect">
              <a:avLst/>
            </a:prstGeom>
            <a:solidFill>
              <a:srgbClr val="0070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1300" y="1423988"/>
            <a:ext cx="8482013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Provider Benefits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Reimbursement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Efficient claims payment process </a:t>
            </a:r>
          </a:p>
          <a:p>
            <a:pPr marL="114300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(about 30 days)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Service – Satisfied Providers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Member Benefits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Health Outcomes of Individuals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Meetings with Member Participation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Service - Satisfied Members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State and Community Benefits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Saves California 10% compared to traditional Medi-Cal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access and quality of care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responsiveness and collaboration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safety net providers</a:t>
            </a:r>
          </a:p>
          <a:p>
            <a:pPr marL="10287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 back into the county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3812" y="170549"/>
            <a:ext cx="9120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Added Value</a:t>
            </a:r>
          </a:p>
        </p:txBody>
      </p:sp>
    </p:spTree>
    <p:extLst>
      <p:ext uri="{BB962C8B-B14F-4D97-AF65-F5344CB8AC3E}">
        <p14:creationId xmlns:p14="http://schemas.microsoft.com/office/powerpoint/2010/main" val="175089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ustin Lyda\Slide Deck\Background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16571" r="4372" b="5872"/>
          <a:stretch>
            <a:fillRect/>
          </a:stretch>
        </p:blipFill>
        <p:spPr bwMode="auto">
          <a:xfrm>
            <a:off x="7782" y="1407919"/>
            <a:ext cx="91281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-7938" y="0"/>
            <a:ext cx="9144001" cy="1303338"/>
            <a:chOff x="143934" y="274638"/>
            <a:chExt cx="8763000" cy="944562"/>
          </a:xfrm>
        </p:grpSpPr>
        <p:sp>
          <p:nvSpPr>
            <p:cNvPr id="10" name="Rectangle 9"/>
            <p:cNvSpPr/>
            <p:nvPr/>
          </p:nvSpPr>
          <p:spPr>
            <a:xfrm>
              <a:off x="143934" y="1067334"/>
              <a:ext cx="8763000" cy="151866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43934" y="274638"/>
              <a:ext cx="8763000" cy="715612"/>
            </a:xfrm>
            <a:prstGeom prst="rect">
              <a:avLst/>
            </a:prstGeom>
            <a:solidFill>
              <a:srgbClr val="0070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29805"/>
            <a:ext cx="9135906" cy="93052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</p:spTree>
    <p:extLst>
      <p:ext uri="{BB962C8B-B14F-4D97-AF65-F5344CB8AC3E}">
        <p14:creationId xmlns:p14="http://schemas.microsoft.com/office/powerpoint/2010/main" val="395736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(Blue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75" y="987425"/>
            <a:ext cx="9128125" cy="5870575"/>
            <a:chOff x="16184" y="987515"/>
            <a:chExt cx="9127816" cy="5870485"/>
          </a:xfrm>
        </p:grpSpPr>
        <p:pic>
          <p:nvPicPr>
            <p:cNvPr id="5" name="Picture 2" descr="I:\Dustin Lyda\Slide Deck\Background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16571" r="4372" b="5872"/>
            <a:stretch>
              <a:fillRect/>
            </a:stretch>
          </p:blipFill>
          <p:spPr bwMode="auto">
            <a:xfrm>
              <a:off x="16184" y="987515"/>
              <a:ext cx="9127816" cy="584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318528" y="5699143"/>
              <a:ext cx="817535" cy="1158857"/>
              <a:chOff x="8318528" y="5699143"/>
              <a:chExt cx="817535" cy="115885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318528" y="5699143"/>
                <a:ext cx="817535" cy="115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417708" y="5753923"/>
                <a:ext cx="629604" cy="105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-7938" y="0"/>
            <a:ext cx="9144001" cy="1303338"/>
            <a:chOff x="143934" y="274638"/>
            <a:chExt cx="8763000" cy="944562"/>
          </a:xfrm>
        </p:grpSpPr>
        <p:sp>
          <p:nvSpPr>
            <p:cNvPr id="10" name="Rectangle 9"/>
            <p:cNvSpPr/>
            <p:nvPr/>
          </p:nvSpPr>
          <p:spPr>
            <a:xfrm>
              <a:off x="143934" y="1067334"/>
              <a:ext cx="8763000" cy="151866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43934" y="274638"/>
              <a:ext cx="8763000" cy="715612"/>
            </a:xfrm>
            <a:prstGeom prst="rect">
              <a:avLst/>
            </a:prstGeom>
            <a:solidFill>
              <a:srgbClr val="0070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6943" y="1407919"/>
            <a:ext cx="8879491" cy="2824216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29805"/>
            <a:ext cx="9135906" cy="93052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88183" y="4474896"/>
            <a:ext cx="3594843" cy="2156772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26944" y="4474896"/>
            <a:ext cx="4048546" cy="2156772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178931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(Blue)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75" y="987425"/>
            <a:ext cx="9128125" cy="5870575"/>
            <a:chOff x="16184" y="987515"/>
            <a:chExt cx="9127816" cy="5870485"/>
          </a:xfrm>
        </p:grpSpPr>
        <p:pic>
          <p:nvPicPr>
            <p:cNvPr id="5" name="Picture 2" descr="I:\Dustin Lyda\Slide Deck\Background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16571" r="4372" b="5872"/>
            <a:stretch>
              <a:fillRect/>
            </a:stretch>
          </p:blipFill>
          <p:spPr bwMode="auto">
            <a:xfrm>
              <a:off x="16184" y="987515"/>
              <a:ext cx="9127816" cy="584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318528" y="5699143"/>
              <a:ext cx="817535" cy="1158857"/>
              <a:chOff x="8318528" y="5699143"/>
              <a:chExt cx="817535" cy="115885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318528" y="5699143"/>
                <a:ext cx="817535" cy="115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417708" y="5753923"/>
                <a:ext cx="629604" cy="105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-7938" y="0"/>
            <a:ext cx="9144001" cy="1303338"/>
            <a:chOff x="143934" y="274638"/>
            <a:chExt cx="8763000" cy="944562"/>
          </a:xfrm>
        </p:grpSpPr>
        <p:sp>
          <p:nvSpPr>
            <p:cNvPr id="10" name="Rectangle 9"/>
            <p:cNvSpPr/>
            <p:nvPr/>
          </p:nvSpPr>
          <p:spPr>
            <a:xfrm>
              <a:off x="143934" y="1067334"/>
              <a:ext cx="8763000" cy="151866"/>
            </a:xfrm>
            <a:prstGeom prst="rect">
              <a:avLst/>
            </a:prstGeom>
            <a:solidFill>
              <a:srgbClr val="666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43934" y="274638"/>
              <a:ext cx="8763000" cy="715612"/>
            </a:xfrm>
            <a:prstGeom prst="rect">
              <a:avLst/>
            </a:prstGeom>
            <a:solidFill>
              <a:srgbClr val="0070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6943" y="1407918"/>
            <a:ext cx="8879491" cy="3476307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29805"/>
            <a:ext cx="9135906" cy="93052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24316" y="5059587"/>
            <a:ext cx="8879492" cy="593052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320402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EE9066-CDC6-482C-BB81-BE414505D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3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6" r:id="rId8"/>
    <p:sldLayoutId id="2147483697" r:id="rId9"/>
    <p:sldLayoutId id="2147483699" r:id="rId10"/>
    <p:sldLayoutId id="2147483694" r:id="rId11"/>
    <p:sldLayoutId id="2147483695" r:id="rId12"/>
    <p:sldLayoutId id="2147483700" r:id="rId13"/>
    <p:sldLayoutId id="2147483702" r:id="rId14"/>
    <p:sldLayoutId id="2147483703" r:id="rId15"/>
    <p:sldLayoutId id="2147483704" r:id="rId16"/>
    <p:sldLayoutId id="2147483691" r:id="rId17"/>
    <p:sldLayoutId id="2147483701" r:id="rId18"/>
    <p:sldLayoutId id="2147483692" r:id="rId19"/>
    <p:sldLayoutId id="2147483722" r:id="rId20"/>
    <p:sldLayoutId id="2147483727" r:id="rId21"/>
    <p:sldLayoutId id="2147483728" r:id="rId22"/>
    <p:sldLayoutId id="2147483731" r:id="rId23"/>
    <p:sldLayoutId id="2147483733" r:id="rId24"/>
    <p:sldLayoutId id="2147483736" r:id="rId25"/>
    <p:sldLayoutId id="2147483737" r:id="rId2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84F7-4195-4960-A8DF-68E16BB6FA7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E63F4-8F5B-40DD-993A-453CED0D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26080" y="0"/>
            <a:ext cx="9136063" cy="930275"/>
          </a:xfrm>
        </p:spPr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Highlights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846570" y="1270000"/>
            <a:ext cx="4141787" cy="5357812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sysDash"/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Lake County Highlights</a:t>
            </a:r>
          </a:p>
          <a:p>
            <a:pPr marL="342900" indent="-342900"/>
            <a:r>
              <a:rPr lang="en-US" sz="1600" dirty="0"/>
              <a:t>16% growth in enrollment (Plan 20%)</a:t>
            </a:r>
          </a:p>
          <a:p>
            <a:pPr marL="342900" indent="-342900"/>
            <a:r>
              <a:rPr lang="en-US" sz="1600" dirty="0"/>
              <a:t>Majority members White-Non Hispanic (60%)</a:t>
            </a:r>
          </a:p>
          <a:p>
            <a:pPr marL="342900" indent="-342900"/>
            <a:r>
              <a:rPr lang="en-US" sz="1600" dirty="0"/>
              <a:t>County Health Ranking indicates many social, economic and health challenges, robust community improvement coalition</a:t>
            </a:r>
          </a:p>
          <a:p>
            <a:pPr marL="342900" indent="-342900"/>
            <a:r>
              <a:rPr lang="en-US" sz="1600" dirty="0"/>
              <a:t>Primary care visit rate above the Plan average, with 20% of primary care visits provided via telehealth.</a:t>
            </a:r>
          </a:p>
          <a:p>
            <a:pPr marL="342900" indent="-342900"/>
            <a:r>
              <a:rPr lang="en-US" sz="1600" dirty="0"/>
              <a:t>Highest specialty visit rate in the 14-county region.  47% increase since 2015</a:t>
            </a:r>
          </a:p>
          <a:p>
            <a:pPr marL="342900" indent="-342900"/>
            <a:r>
              <a:rPr lang="en-US" sz="1600" dirty="0"/>
              <a:t>ED use rates above the </a:t>
            </a:r>
            <a:r>
              <a:rPr lang="en-US" sz="1600" dirty="0" err="1"/>
              <a:t>Planwide</a:t>
            </a:r>
            <a:r>
              <a:rPr lang="en-US" sz="1600" dirty="0"/>
              <a:t> Ave.</a:t>
            </a:r>
          </a:p>
          <a:p>
            <a:pPr marL="342900" indent="-342900"/>
            <a:r>
              <a:rPr lang="en-US" sz="1600" dirty="0"/>
              <a:t>37% increase in use of Behavioral Health visits for children since 2018</a:t>
            </a:r>
          </a:p>
          <a:p>
            <a:pPr marL="342900" indent="-342900"/>
            <a:r>
              <a:rPr lang="en-US" sz="1400" dirty="0"/>
              <a:t>Need for continued focus on child and adult health metrics</a:t>
            </a:r>
          </a:p>
          <a:p>
            <a:pPr marL="342900" indent="-342900"/>
            <a:r>
              <a:rPr lang="en-US" sz="1400" dirty="0"/>
              <a:t>COVID Vaccination rates 18% below </a:t>
            </a:r>
            <a:r>
              <a:rPr lang="en-US" sz="1400" dirty="0" err="1"/>
              <a:t>Planwide</a:t>
            </a:r>
            <a:r>
              <a:rPr lang="en-US" sz="1400" dirty="0"/>
              <a:t> Ave.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01557" y="4181645"/>
            <a:ext cx="4267200" cy="23812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000" b="1" dirty="0"/>
              <a:t>Table of Contents: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Enrollment &amp; Ethnicity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Health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Quality 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Utilization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Member &amp; Provider Satisfaction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270000"/>
            <a:ext cx="4722813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7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0550" y="144379"/>
            <a:ext cx="6547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Specialty Care Visit Trends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114" y="1321305"/>
            <a:ext cx="35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Visits Per 1000 Members Per Year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1" t="5023" r="1585" b="-1"/>
          <a:stretch/>
        </p:blipFill>
        <p:spPr>
          <a:xfrm>
            <a:off x="4489418" y="1690637"/>
            <a:ext cx="4169329" cy="3841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66058" y="2948817"/>
            <a:ext cx="86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COVID Impact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50" y="1777723"/>
            <a:ext cx="3379307" cy="4744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7775" y="1305467"/>
            <a:ext cx="45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Lake County Specialty Visit Rates 2015 - 2021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8083" y="5722476"/>
            <a:ext cx="4572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47% Increase in specialty visit rate since 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3064" y="3919270"/>
            <a:ext cx="38470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Lake </a:t>
            </a:r>
            <a:r>
              <a:rPr lang="en-US" sz="1200" b="1" dirty="0" err="1"/>
              <a:t>Cty</a:t>
            </a:r>
            <a:r>
              <a:rPr lang="en-US" sz="1200" b="1" dirty="0"/>
              <a:t> Average Days to Specialty Appointment:  40 Days </a:t>
            </a:r>
            <a:r>
              <a:rPr lang="en-US" sz="1100" b="1" dirty="0"/>
              <a:t>(Plan Ave. 43 /days)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765391" y="2866784"/>
            <a:ext cx="962526" cy="738231"/>
          </a:xfrm>
          <a:prstGeom prst="wedgeEllipseCallout">
            <a:avLst>
              <a:gd name="adj1" fmla="val -37219"/>
              <a:gd name="adj2" fmla="val -621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8770" y="206718"/>
            <a:ext cx="4674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Planwide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 Use Trends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230" y="1217604"/>
            <a:ext cx="5779907" cy="22866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9115" y="1571760"/>
            <a:ext cx="478172" cy="251670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115" y="1999430"/>
            <a:ext cx="478172" cy="2516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9115" y="2427100"/>
            <a:ext cx="478172" cy="251670"/>
          </a:xfrm>
          <a:prstGeom prst="rect">
            <a:avLst/>
          </a:prstGeom>
          <a:solidFill>
            <a:srgbClr val="E399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81511" y="1571760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2019 – 702 Visits/1000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1511" y="1947754"/>
            <a:ext cx="1937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2020 – 497 Visits/1000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512" y="2360937"/>
            <a:ext cx="203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2021 – 491 Visits/1000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0082" y="3672200"/>
            <a:ext cx="579547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30% decline in ED use during COVID-19 Pandemic</a:t>
            </a:r>
          </a:p>
          <a:p>
            <a:pPr algn="ctr"/>
            <a:r>
              <a:rPr lang="en-US" sz="1600" dirty="0"/>
              <a:t>Compared with Pre-Pandemic Levels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708380959"/>
              </p:ext>
            </p:extLst>
          </p:nvPr>
        </p:nvGraphicFramePr>
        <p:xfrm>
          <a:off x="599811" y="4383425"/>
          <a:ext cx="4186106" cy="210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998699557"/>
              </p:ext>
            </p:extLst>
          </p:nvPr>
        </p:nvGraphicFramePr>
        <p:xfrm>
          <a:off x="5033395" y="4383425"/>
          <a:ext cx="3439485" cy="196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7160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0269" y="160450"/>
            <a:ext cx="44386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ED Use Trends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" t="7570" r="-289"/>
          <a:stretch/>
        </p:blipFill>
        <p:spPr>
          <a:xfrm>
            <a:off x="520699" y="1971110"/>
            <a:ext cx="2792952" cy="4536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656" y="1386335"/>
            <a:ext cx="317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ED Visits/1000 </a:t>
            </a:r>
            <a:r>
              <a:rPr lang="en-US" sz="1600" b="1" dirty="0" err="1"/>
              <a:t>Mbrs</a:t>
            </a:r>
            <a:r>
              <a:rPr lang="en-US" sz="1600" b="1" dirty="0"/>
              <a:t>/Year in 2021</a:t>
            </a:r>
          </a:p>
          <a:p>
            <a:r>
              <a:rPr lang="en-US" sz="1600" b="1" dirty="0"/>
              <a:t>              </a:t>
            </a:r>
            <a:r>
              <a:rPr lang="en-US" sz="1400" b="1" dirty="0"/>
              <a:t>Plan Average:  528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174623"/>
              </p:ext>
            </p:extLst>
          </p:nvPr>
        </p:nvGraphicFramePr>
        <p:xfrm>
          <a:off x="3691737" y="1619999"/>
          <a:ext cx="5259897" cy="324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35016" y="5108590"/>
            <a:ext cx="50166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Lake County has second highest ED use rate in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2021 shows 26% reduction from pre-COVID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3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400939" y="103748"/>
            <a:ext cx="6742599" cy="794165"/>
          </a:xfrm>
        </p:spPr>
        <p:txBody>
          <a:bodyPr/>
          <a:lstStyle/>
          <a:p>
            <a:br>
              <a:rPr lang="en-US" b="1" dirty="0"/>
            </a:br>
            <a:r>
              <a:rPr lang="en-US" sz="3000" b="1" dirty="0"/>
              <a:t>COVID Vaccination Rates</a:t>
            </a:r>
            <a:br>
              <a:rPr lang="en-US" dirty="0"/>
            </a:br>
            <a:r>
              <a:rPr lang="en-US" dirty="0"/>
              <a:t>Southern Region - County and Plan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812276"/>
              </p:ext>
            </p:extLst>
          </p:nvPr>
        </p:nvGraphicFramePr>
        <p:xfrm>
          <a:off x="457200" y="1371601"/>
          <a:ext cx="8229600" cy="493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035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6510" y="137190"/>
            <a:ext cx="61319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Health Use (All Ages)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61" y="1397935"/>
            <a:ext cx="6865780" cy="3064116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31683"/>
              </p:ext>
            </p:extLst>
          </p:nvPr>
        </p:nvGraphicFramePr>
        <p:xfrm>
          <a:off x="262961" y="4777763"/>
          <a:ext cx="8665885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177">
                  <a:extLst>
                    <a:ext uri="{9D8B030D-6E8A-4147-A177-3AD203B41FA5}">
                      <a16:colId xmlns:a16="http://schemas.microsoft.com/office/drawing/2014/main" val="3785358388"/>
                    </a:ext>
                  </a:extLst>
                </a:gridCol>
                <a:gridCol w="1733177">
                  <a:extLst>
                    <a:ext uri="{9D8B030D-6E8A-4147-A177-3AD203B41FA5}">
                      <a16:colId xmlns:a16="http://schemas.microsoft.com/office/drawing/2014/main" val="1176711408"/>
                    </a:ext>
                  </a:extLst>
                </a:gridCol>
                <a:gridCol w="1733177">
                  <a:extLst>
                    <a:ext uri="{9D8B030D-6E8A-4147-A177-3AD203B41FA5}">
                      <a16:colId xmlns:a16="http://schemas.microsoft.com/office/drawing/2014/main" val="3088184524"/>
                    </a:ext>
                  </a:extLst>
                </a:gridCol>
                <a:gridCol w="1733177">
                  <a:extLst>
                    <a:ext uri="{9D8B030D-6E8A-4147-A177-3AD203B41FA5}">
                      <a16:colId xmlns:a16="http://schemas.microsoft.com/office/drawing/2014/main" val="2731508455"/>
                    </a:ext>
                  </a:extLst>
                </a:gridCol>
                <a:gridCol w="1733177">
                  <a:extLst>
                    <a:ext uri="{9D8B030D-6E8A-4147-A177-3AD203B41FA5}">
                      <a16:colId xmlns:a16="http://schemas.microsoft.com/office/drawing/2014/main" val="472764276"/>
                    </a:ext>
                  </a:extLst>
                </a:gridCol>
              </a:tblGrid>
              <a:tr h="482134">
                <a:tc>
                  <a:txBody>
                    <a:bodyPr/>
                    <a:lstStyle/>
                    <a:p>
                      <a:r>
                        <a:rPr lang="en-US" sz="1400" dirty="0"/>
                        <a:t>Provider Type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Visits</a:t>
                      </a:r>
                    </a:p>
                    <a:p>
                      <a:pPr algn="ctr"/>
                      <a:r>
                        <a:rPr lang="en-US" sz="1400" dirty="0"/>
                        <a:t>2021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Percent of Total Visits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Percent Visits Via Telehealth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Ave. Visits per Member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744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Therapy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345,425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62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Medical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46,862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12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62,355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73853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595" y="2406773"/>
            <a:ext cx="460427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Between 8.5 – 8.9% of  of Partnership </a:t>
            </a:r>
            <a:r>
              <a:rPr lang="en-US" sz="1400" b="1" dirty="0" err="1"/>
              <a:t>HealthPlan</a:t>
            </a:r>
            <a:r>
              <a:rPr lang="en-US" sz="1400" b="1" dirty="0"/>
              <a:t> Members Used One or More Behavioral Health Services In 2021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9845"/>
              </p:ext>
            </p:extLst>
          </p:nvPr>
        </p:nvGraphicFramePr>
        <p:xfrm>
          <a:off x="7347472" y="1669248"/>
          <a:ext cx="1581375" cy="247709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74870">
                  <a:extLst>
                    <a:ext uri="{9D8B030D-6E8A-4147-A177-3AD203B41FA5}">
                      <a16:colId xmlns:a16="http://schemas.microsoft.com/office/drawing/2014/main" val="2674620829"/>
                    </a:ext>
                  </a:extLst>
                </a:gridCol>
                <a:gridCol w="806505">
                  <a:extLst>
                    <a:ext uri="{9D8B030D-6E8A-4147-A177-3AD203B41FA5}">
                      <a16:colId xmlns:a16="http://schemas.microsoft.com/office/drawing/2014/main" val="471494594"/>
                    </a:ext>
                  </a:extLst>
                </a:gridCol>
              </a:tblGrid>
              <a:tr h="5037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Percent Users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505776"/>
                  </a:ext>
                </a:extLst>
              </a:tr>
              <a:tr h="448215">
                <a:tc>
                  <a:txBody>
                    <a:bodyPr/>
                    <a:lstStyle/>
                    <a:p>
                      <a:r>
                        <a:rPr lang="en-US" sz="1300" b="1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38875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r>
                        <a:rPr lang="en-US" sz="1300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01101"/>
                  </a:ext>
                </a:extLst>
              </a:tr>
              <a:tr h="462579">
                <a:tc>
                  <a:txBody>
                    <a:bodyPr/>
                    <a:lstStyle/>
                    <a:p>
                      <a:r>
                        <a:rPr lang="en-US" sz="13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825521"/>
                  </a:ext>
                </a:extLst>
              </a:tr>
              <a:tr h="564042">
                <a:tc>
                  <a:txBody>
                    <a:bodyPr/>
                    <a:lstStyle/>
                    <a:p>
                      <a:r>
                        <a:rPr lang="en-US" sz="1300" b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61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76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755" y="144379"/>
            <a:ext cx="6784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Health Use:  Adults (21+)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and County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945159"/>
              </p:ext>
            </p:extLst>
          </p:nvPr>
        </p:nvGraphicFramePr>
        <p:xfrm>
          <a:off x="656216" y="1161826"/>
          <a:ext cx="7981946" cy="520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654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624" y="76729"/>
            <a:ext cx="7055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Health Use: Children (&lt;21)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&amp; County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017055"/>
              </p:ext>
            </p:extLst>
          </p:nvPr>
        </p:nvGraphicFramePr>
        <p:xfrm>
          <a:off x="591671" y="1258646"/>
          <a:ext cx="7992931" cy="405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57679"/>
              </p:ext>
            </p:extLst>
          </p:nvPr>
        </p:nvGraphicFramePr>
        <p:xfrm>
          <a:off x="731522" y="5480532"/>
          <a:ext cx="8063343" cy="975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87781">
                  <a:extLst>
                    <a:ext uri="{9D8B030D-6E8A-4147-A177-3AD203B41FA5}">
                      <a16:colId xmlns:a16="http://schemas.microsoft.com/office/drawing/2014/main" val="1623395542"/>
                    </a:ext>
                  </a:extLst>
                </a:gridCol>
                <a:gridCol w="2687781">
                  <a:extLst>
                    <a:ext uri="{9D8B030D-6E8A-4147-A177-3AD203B41FA5}">
                      <a16:colId xmlns:a16="http://schemas.microsoft.com/office/drawing/2014/main" val="2766174613"/>
                    </a:ext>
                  </a:extLst>
                </a:gridCol>
                <a:gridCol w="2687781">
                  <a:extLst>
                    <a:ext uri="{9D8B030D-6E8A-4147-A177-3AD203B41FA5}">
                      <a16:colId xmlns:a16="http://schemas.microsoft.com/office/drawing/2014/main" val="2474440781"/>
                    </a:ext>
                  </a:extLst>
                </a:gridCol>
              </a:tblGrid>
              <a:tr h="28936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Lake County Data for 2021 – Children &lt; 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68192"/>
                  </a:ext>
                </a:extLst>
              </a:tr>
              <a:tr h="28936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Average</a:t>
                      </a:r>
                      <a:r>
                        <a:rPr lang="en-US" sz="1600" b="1" baseline="0" dirty="0"/>
                        <a:t> Visits/User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87079"/>
                  </a:ext>
                </a:extLst>
              </a:tr>
              <a:tr h="289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4,756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9.5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0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39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8989" y="29530"/>
            <a:ext cx="358957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ACE’s Screenings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&amp; Adults 2021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&amp; County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63653"/>
              </p:ext>
            </p:extLst>
          </p:nvPr>
        </p:nvGraphicFramePr>
        <p:xfrm>
          <a:off x="3522133" y="2784111"/>
          <a:ext cx="5294488" cy="367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79">
                  <a:extLst>
                    <a:ext uri="{9D8B030D-6E8A-4147-A177-3AD203B41FA5}">
                      <a16:colId xmlns:a16="http://schemas.microsoft.com/office/drawing/2014/main" val="654925425"/>
                    </a:ext>
                  </a:extLst>
                </a:gridCol>
                <a:gridCol w="608865">
                  <a:extLst>
                    <a:ext uri="{9D8B030D-6E8A-4147-A177-3AD203B41FA5}">
                      <a16:colId xmlns:a16="http://schemas.microsoft.com/office/drawing/2014/main" val="2478952188"/>
                    </a:ext>
                  </a:extLst>
                </a:gridCol>
                <a:gridCol w="2071512">
                  <a:extLst>
                    <a:ext uri="{9D8B030D-6E8A-4147-A177-3AD203B41FA5}">
                      <a16:colId xmlns:a16="http://schemas.microsoft.com/office/drawing/2014/main" val="1264954076"/>
                    </a:ext>
                  </a:extLst>
                </a:gridCol>
                <a:gridCol w="575732">
                  <a:extLst>
                    <a:ext uri="{9D8B030D-6E8A-4147-A177-3AD203B41FA5}">
                      <a16:colId xmlns:a16="http://schemas.microsoft.com/office/drawing/2014/main" val="2900971717"/>
                    </a:ext>
                  </a:extLst>
                </a:gridCol>
              </a:tblGrid>
              <a:tr h="9476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 Performers</a:t>
                      </a:r>
                    </a:p>
                    <a:p>
                      <a:pPr algn="ctr"/>
                      <a:r>
                        <a:rPr lang="en-US" sz="1600" baseline="0" dirty="0"/>
                        <a:t> Children Screenings</a:t>
                      </a:r>
                    </a:p>
                    <a:p>
                      <a:pPr algn="ctr"/>
                      <a:r>
                        <a:rPr lang="en-US" sz="1400" baseline="0" dirty="0"/>
                        <a:t> (Per 1000 </a:t>
                      </a:r>
                      <a:r>
                        <a:rPr lang="en-US" sz="1400" baseline="0" dirty="0" err="1"/>
                        <a:t>Mbrs</a:t>
                      </a:r>
                      <a:r>
                        <a:rPr lang="en-US" sz="1400" baseline="0" dirty="0"/>
                        <a:t>/Year)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 Performers</a:t>
                      </a:r>
                    </a:p>
                    <a:p>
                      <a:pPr algn="ctr"/>
                      <a:r>
                        <a:rPr lang="en-US" sz="1600" baseline="0" dirty="0"/>
                        <a:t>Adults Screenings</a:t>
                      </a:r>
                    </a:p>
                    <a:p>
                      <a:pPr algn="ctr"/>
                      <a:r>
                        <a:rPr lang="en-US" sz="1400" baseline="0" dirty="0"/>
                        <a:t>(Per 1000 </a:t>
                      </a:r>
                      <a:r>
                        <a:rPr lang="en-US" sz="1400" baseline="0" dirty="0" err="1"/>
                        <a:t>Mbrs</a:t>
                      </a:r>
                      <a:r>
                        <a:rPr lang="en-US" sz="1400" baseline="0" dirty="0"/>
                        <a:t>/Year)</a:t>
                      </a: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01118"/>
                  </a:ext>
                </a:extLst>
              </a:tr>
              <a:tr h="379074">
                <a:tc>
                  <a:txBody>
                    <a:bodyPr/>
                    <a:lstStyle/>
                    <a:p>
                      <a:r>
                        <a:rPr lang="en-US" sz="1600" dirty="0"/>
                        <a:t>Sonoma Plaza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Sonoma Valley </a:t>
                      </a:r>
                      <a:r>
                        <a:rPr lang="en-US" sz="1600" dirty="0" err="1"/>
                        <a:t>Ctr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13227"/>
                  </a:ext>
                </a:extLst>
              </a:tr>
              <a:tr h="390313">
                <a:tc>
                  <a:txBody>
                    <a:bodyPr/>
                    <a:lstStyle/>
                    <a:p>
                      <a:r>
                        <a:rPr lang="en-US" sz="1600" dirty="0"/>
                        <a:t>Martha </a:t>
                      </a:r>
                      <a:r>
                        <a:rPr lang="en-US" sz="1600" dirty="0" err="1"/>
                        <a:t>Cueto</a:t>
                      </a:r>
                      <a:r>
                        <a:rPr lang="en-US" sz="1600" dirty="0"/>
                        <a:t> Salas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West Sac Pediatrics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696573"/>
                  </a:ext>
                </a:extLst>
              </a:tr>
              <a:tr h="379074">
                <a:tc>
                  <a:txBody>
                    <a:bodyPr/>
                    <a:lstStyle/>
                    <a:p>
                      <a:r>
                        <a:rPr lang="en-US" sz="1600" dirty="0"/>
                        <a:t>West Sac Pediatric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Baechtel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03896"/>
                  </a:ext>
                </a:extLst>
              </a:tr>
              <a:tr h="379074">
                <a:tc>
                  <a:txBody>
                    <a:bodyPr/>
                    <a:lstStyle/>
                    <a:p>
                      <a:r>
                        <a:rPr lang="en-US" sz="1600" dirty="0"/>
                        <a:t>Mendocino Coast </a:t>
                      </a:r>
                      <a:r>
                        <a:rPr lang="en-US" sz="1600" dirty="0" err="1"/>
                        <a:t>Cln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Sonoma Plaza 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30073"/>
                  </a:ext>
                </a:extLst>
              </a:tr>
              <a:tr h="379074">
                <a:tc>
                  <a:txBody>
                    <a:bodyPr/>
                    <a:lstStyle/>
                    <a:p>
                      <a:r>
                        <a:rPr lang="en-US" sz="1600"/>
                        <a:t>Mendocino Coast 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Lassen Med </a:t>
                      </a:r>
                      <a:r>
                        <a:rPr lang="en-US" sz="1600" dirty="0" err="1"/>
                        <a:t>Cln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291416"/>
                  </a:ext>
                </a:extLst>
              </a:tr>
              <a:tr h="379074">
                <a:tc>
                  <a:txBody>
                    <a:bodyPr/>
                    <a:lstStyle/>
                    <a:p>
                      <a:r>
                        <a:rPr lang="en-US" sz="1600" dirty="0"/>
                        <a:t>Marin CC </a:t>
                      </a:r>
                      <a:r>
                        <a:rPr lang="en-US" sz="1600" baseline="0" dirty="0"/>
                        <a:t>Novato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SRCH Vista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7314"/>
                  </a:ext>
                </a:extLst>
              </a:tr>
              <a:tr h="379074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Planwide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Planwide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4209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81" y="1445302"/>
            <a:ext cx="3309752" cy="5102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133" y="1445302"/>
            <a:ext cx="5210806" cy="1253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729" y="1445302"/>
            <a:ext cx="292608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Screening Rates by County</a:t>
            </a:r>
          </a:p>
        </p:txBody>
      </p:sp>
    </p:spTree>
    <p:extLst>
      <p:ext uri="{BB962C8B-B14F-4D97-AF65-F5344CB8AC3E}">
        <p14:creationId xmlns:p14="http://schemas.microsoft.com/office/powerpoint/2010/main" val="96687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462" y="29530"/>
            <a:ext cx="57849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Lead Screenings (SR)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1 – 2 Years in 2021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&amp; County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700630" y="3208429"/>
          <a:ext cx="4927002" cy="2708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794">
                  <a:extLst>
                    <a:ext uri="{9D8B030D-6E8A-4147-A177-3AD203B41FA5}">
                      <a16:colId xmlns:a16="http://schemas.microsoft.com/office/drawing/2014/main" val="654925425"/>
                    </a:ext>
                  </a:extLst>
                </a:gridCol>
                <a:gridCol w="1133208">
                  <a:extLst>
                    <a:ext uri="{9D8B030D-6E8A-4147-A177-3AD203B41FA5}">
                      <a16:colId xmlns:a16="http://schemas.microsoft.com/office/drawing/2014/main" val="2478952188"/>
                    </a:ext>
                  </a:extLst>
                </a:gridCol>
              </a:tblGrid>
              <a:tr h="5831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 Performers for </a:t>
                      </a:r>
                      <a:r>
                        <a:rPr lang="en-US" sz="1600" baseline="0" dirty="0"/>
                        <a:t>Children Screenings</a:t>
                      </a:r>
                    </a:p>
                    <a:p>
                      <a:pPr algn="ctr"/>
                      <a:r>
                        <a:rPr lang="en-US" sz="1400" baseline="0" dirty="0"/>
                        <a:t> (Per 1000 </a:t>
                      </a:r>
                      <a:r>
                        <a:rPr lang="en-US" sz="1400" baseline="0" dirty="0" err="1"/>
                        <a:t>Mbrs</a:t>
                      </a:r>
                      <a:r>
                        <a:rPr lang="en-US" sz="1400" baseline="0" dirty="0"/>
                        <a:t>/Year)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01118"/>
                  </a:ext>
                </a:extLst>
              </a:tr>
              <a:tr h="324202">
                <a:tc>
                  <a:txBody>
                    <a:bodyPr/>
                    <a:lstStyle/>
                    <a:p>
                      <a:r>
                        <a:rPr lang="en-US" sz="1400" dirty="0"/>
                        <a:t>Marin Community</a:t>
                      </a:r>
                      <a:r>
                        <a:rPr lang="en-US" sz="1400" baseline="0" dirty="0"/>
                        <a:t> Clinic San Rafael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13227"/>
                  </a:ext>
                </a:extLst>
              </a:tr>
              <a:tr h="355543">
                <a:tc>
                  <a:txBody>
                    <a:bodyPr/>
                    <a:lstStyle/>
                    <a:p>
                      <a:r>
                        <a:rPr lang="en-US" sz="1600" dirty="0"/>
                        <a:t>Marin Community Clinic South Novato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696573"/>
                  </a:ext>
                </a:extLst>
              </a:tr>
              <a:tr h="354281">
                <a:tc>
                  <a:txBody>
                    <a:bodyPr/>
                    <a:lstStyle/>
                    <a:p>
                      <a:r>
                        <a:rPr lang="en-US" sz="1400" dirty="0"/>
                        <a:t>Marin Community Clinic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03896"/>
                  </a:ext>
                </a:extLst>
              </a:tr>
              <a:tr h="367785">
                <a:tc>
                  <a:txBody>
                    <a:bodyPr/>
                    <a:lstStyle/>
                    <a:p>
                      <a:r>
                        <a:rPr lang="en-US" sz="1400" dirty="0"/>
                        <a:t>Woodland Clinic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639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030073"/>
                  </a:ext>
                </a:extLst>
              </a:tr>
              <a:tr h="367785">
                <a:tc>
                  <a:txBody>
                    <a:bodyPr/>
                    <a:lstStyle/>
                    <a:p>
                      <a:r>
                        <a:rPr lang="en-US" sz="1400" dirty="0"/>
                        <a:t>MCHC Hillside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177393"/>
                  </a:ext>
                </a:extLst>
              </a:tr>
              <a:tr h="355543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Planwide</a:t>
                      </a:r>
                      <a:endParaRPr lang="en-US" sz="16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390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774209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7050" y="1672432"/>
            <a:ext cx="292608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Screening Rates by County </a:t>
            </a:r>
          </a:p>
          <a:p>
            <a:r>
              <a:rPr lang="en-US" sz="1600" b="1" dirty="0"/>
              <a:t>Per 1000 Children, Age 1 to 2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7121562" y="363285"/>
            <a:ext cx="2022438" cy="1309147"/>
          </a:xfrm>
          <a:prstGeom prst="star7">
            <a:avLst>
              <a:gd name="adj" fmla="val 36022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New QIP Unit of Service Measure for 2022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14702" y="2299927"/>
          <a:ext cx="3170776" cy="395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00630" y="1672432"/>
          <a:ext cx="5032308" cy="125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436">
                  <a:extLst>
                    <a:ext uri="{9D8B030D-6E8A-4147-A177-3AD203B41FA5}">
                      <a16:colId xmlns:a16="http://schemas.microsoft.com/office/drawing/2014/main" val="2202551093"/>
                    </a:ext>
                  </a:extLst>
                </a:gridCol>
                <a:gridCol w="1677436">
                  <a:extLst>
                    <a:ext uri="{9D8B030D-6E8A-4147-A177-3AD203B41FA5}">
                      <a16:colId xmlns:a16="http://schemas.microsoft.com/office/drawing/2014/main" val="2433221753"/>
                    </a:ext>
                  </a:extLst>
                </a:gridCol>
                <a:gridCol w="1677436">
                  <a:extLst>
                    <a:ext uri="{9D8B030D-6E8A-4147-A177-3AD203B41FA5}">
                      <a16:colId xmlns:a16="http://schemas.microsoft.com/office/drawing/2014/main" val="4246663853"/>
                    </a:ext>
                  </a:extLst>
                </a:gridCol>
              </a:tblGrid>
              <a:tr h="36076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Planwide</a:t>
                      </a:r>
                      <a:r>
                        <a:rPr lang="en-US" sz="2000" dirty="0"/>
                        <a:t> 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77670"/>
                  </a:ext>
                </a:extLst>
              </a:tr>
              <a:tr h="8587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4,201</a:t>
                      </a:r>
                    </a:p>
                    <a:p>
                      <a:pPr algn="ctr"/>
                      <a:r>
                        <a:rPr lang="en-US" sz="1200" dirty="0"/>
                        <a:t>Children Screened for Blood</a:t>
                      </a:r>
                      <a:r>
                        <a:rPr lang="en-US" sz="1200" baseline="0" dirty="0"/>
                        <a:t> Lead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4,612</a:t>
                      </a:r>
                    </a:p>
                    <a:p>
                      <a:pPr algn="ctr"/>
                      <a:r>
                        <a:rPr lang="en-US" sz="1200" dirty="0"/>
                        <a:t>Blood</a:t>
                      </a:r>
                      <a:r>
                        <a:rPr lang="en-US" sz="1200" baseline="0" dirty="0"/>
                        <a:t> Lead Tests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390.9</a:t>
                      </a:r>
                    </a:p>
                    <a:p>
                      <a:pPr algn="ctr"/>
                      <a:r>
                        <a:rPr lang="en-US" sz="1200" dirty="0"/>
                        <a:t>Children</a:t>
                      </a:r>
                      <a:r>
                        <a:rPr lang="en-US" sz="1200" baseline="0" dirty="0"/>
                        <a:t> Tested</a:t>
                      </a:r>
                    </a:p>
                    <a:p>
                      <a:pPr algn="ctr"/>
                      <a:r>
                        <a:rPr lang="en-US" sz="1200" baseline="0" dirty="0"/>
                        <a:t> PMPY x 1000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92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1362" y="225056"/>
            <a:ext cx="9136063" cy="930275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Screenings 2020</a:t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&amp; County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855" y="5458307"/>
            <a:ext cx="819634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American Academy of Pediatrics Recommends Developmental Screenings start at age 9 months, with follow-up at ages 18, 24 or 30 months.  Prop 56 provides supplemental funding of $59.90 for each screening completed.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32775471"/>
              </p:ext>
            </p:extLst>
          </p:nvPr>
        </p:nvGraphicFramePr>
        <p:xfrm>
          <a:off x="868866" y="1155331"/>
          <a:ext cx="7398328" cy="421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7-Point Star 4"/>
          <p:cNvSpPr/>
          <p:nvPr/>
        </p:nvSpPr>
        <p:spPr>
          <a:xfrm>
            <a:off x="7121562" y="408791"/>
            <a:ext cx="2022438" cy="1309147"/>
          </a:xfrm>
          <a:prstGeom prst="star7">
            <a:avLst>
              <a:gd name="adj" fmla="val 36022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New State Measure for 2023 </a:t>
            </a:r>
          </a:p>
        </p:txBody>
      </p:sp>
    </p:spTree>
    <p:extLst>
      <p:ext uri="{BB962C8B-B14F-4D97-AF65-F5344CB8AC3E}">
        <p14:creationId xmlns:p14="http://schemas.microsoft.com/office/powerpoint/2010/main" val="118425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060851"/>
              </p:ext>
            </p:extLst>
          </p:nvPr>
        </p:nvGraphicFramePr>
        <p:xfrm>
          <a:off x="580913" y="1086522"/>
          <a:ext cx="7810051" cy="453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82589" y="70859"/>
            <a:ext cx="577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Trends 2014 – 2022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and Lake County</a:t>
            </a:r>
          </a:p>
        </p:txBody>
      </p:sp>
      <p:sp>
        <p:nvSpPr>
          <p:cNvPr id="4" name="Rectangle 3"/>
          <p:cNvSpPr/>
          <p:nvPr/>
        </p:nvSpPr>
        <p:spPr>
          <a:xfrm>
            <a:off x="925158" y="5776856"/>
            <a:ext cx="719686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Enrollment in Lake County has increased by 16% since January 2020 Compared to 20% </a:t>
            </a:r>
            <a:r>
              <a:rPr lang="en-US" dirty="0" err="1"/>
              <a:t>Planwide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5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5614" y="103198"/>
            <a:ext cx="66589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Fluoride Dental Varnish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and 2020 Plan &amp; County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52804"/>
              </p:ext>
            </p:extLst>
          </p:nvPr>
        </p:nvGraphicFramePr>
        <p:xfrm>
          <a:off x="399011" y="1410857"/>
          <a:ext cx="8279477" cy="457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173">
                  <a:extLst>
                    <a:ext uri="{9D8B030D-6E8A-4147-A177-3AD203B41FA5}">
                      <a16:colId xmlns:a16="http://schemas.microsoft.com/office/drawing/2014/main" val="2497124357"/>
                    </a:ext>
                  </a:extLst>
                </a:gridCol>
                <a:gridCol w="2107006">
                  <a:extLst>
                    <a:ext uri="{9D8B030D-6E8A-4147-A177-3AD203B41FA5}">
                      <a16:colId xmlns:a16="http://schemas.microsoft.com/office/drawing/2014/main" val="705108092"/>
                    </a:ext>
                  </a:extLst>
                </a:gridCol>
                <a:gridCol w="2317439">
                  <a:extLst>
                    <a:ext uri="{9D8B030D-6E8A-4147-A177-3AD203B41FA5}">
                      <a16:colId xmlns:a16="http://schemas.microsoft.com/office/drawing/2014/main" val="3042603863"/>
                    </a:ext>
                  </a:extLst>
                </a:gridCol>
                <a:gridCol w="2080859">
                  <a:extLst>
                    <a:ext uri="{9D8B030D-6E8A-4147-A177-3AD203B41FA5}">
                      <a16:colId xmlns:a16="http://schemas.microsoft.com/office/drawing/2014/main" val="634650785"/>
                    </a:ext>
                  </a:extLst>
                </a:gridCol>
              </a:tblGrid>
              <a:tr h="631424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Estimate of  Eligible Children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Dental</a:t>
                      </a:r>
                      <a:r>
                        <a:rPr lang="en-US" baseline="0" dirty="0"/>
                        <a:t> Fluoride Varnish Claims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53843"/>
                  </a:ext>
                </a:extLst>
              </a:tr>
              <a:tr h="3608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470307"/>
                  </a:ext>
                </a:extLst>
              </a:tr>
              <a:tr h="390882">
                <a:tc>
                  <a:txBody>
                    <a:bodyPr/>
                    <a:lstStyle/>
                    <a:p>
                      <a:r>
                        <a:rPr lang="en-US" sz="2000" b="1" dirty="0"/>
                        <a:t>Lake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8,531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248944"/>
                  </a:ext>
                </a:extLst>
              </a:tr>
              <a:tr h="398917">
                <a:tc>
                  <a:txBody>
                    <a:bodyPr/>
                    <a:lstStyle/>
                    <a:p>
                      <a:r>
                        <a:rPr lang="en-US" sz="2000" b="1" dirty="0"/>
                        <a:t>Marin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447755"/>
                  </a:ext>
                </a:extLst>
              </a:tr>
              <a:tr h="475162">
                <a:tc>
                  <a:txBody>
                    <a:bodyPr/>
                    <a:lstStyle/>
                    <a:p>
                      <a:r>
                        <a:rPr lang="en-US" sz="2000" b="1" dirty="0"/>
                        <a:t>Mendocino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11,917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44318"/>
                  </a:ext>
                </a:extLst>
              </a:tr>
              <a:tr h="454521">
                <a:tc>
                  <a:txBody>
                    <a:bodyPr/>
                    <a:lstStyle/>
                    <a:p>
                      <a:r>
                        <a:rPr lang="en-US" sz="2000" b="1" dirty="0"/>
                        <a:t>Napa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1.644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72335"/>
                  </a:ext>
                </a:extLst>
              </a:tr>
              <a:tr h="454521">
                <a:tc>
                  <a:txBody>
                    <a:bodyPr/>
                    <a:lstStyle/>
                    <a:p>
                      <a:r>
                        <a:rPr lang="en-US" sz="2000" b="1" dirty="0"/>
                        <a:t>Solano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27,147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204891"/>
                  </a:ext>
                </a:extLst>
              </a:tr>
              <a:tr h="454521">
                <a:tc>
                  <a:txBody>
                    <a:bodyPr/>
                    <a:lstStyle/>
                    <a:p>
                      <a:r>
                        <a:rPr lang="en-US" sz="2000" b="1" dirty="0"/>
                        <a:t>Sonoma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23,720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2,224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1510"/>
                  </a:ext>
                </a:extLst>
              </a:tr>
              <a:tr h="454521">
                <a:tc>
                  <a:txBody>
                    <a:bodyPr/>
                    <a:lstStyle/>
                    <a:p>
                      <a:r>
                        <a:rPr lang="en-US" sz="2000" b="1" dirty="0"/>
                        <a:t>Yolo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16,604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530596"/>
                  </a:ext>
                </a:extLst>
              </a:tr>
              <a:tr h="482402">
                <a:tc>
                  <a:txBody>
                    <a:bodyPr/>
                    <a:lstStyle/>
                    <a:p>
                      <a:r>
                        <a:rPr lang="en-US" sz="2000" b="1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114,216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4,288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2,277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292574"/>
                  </a:ext>
                </a:extLst>
              </a:tr>
            </a:tbl>
          </a:graphicData>
        </a:graphic>
      </p:graphicFrame>
      <p:sp>
        <p:nvSpPr>
          <p:cNvPr id="2" name="7-Point Star 1"/>
          <p:cNvSpPr/>
          <p:nvPr/>
        </p:nvSpPr>
        <p:spPr>
          <a:xfrm>
            <a:off x="7121562" y="408791"/>
            <a:ext cx="2022438" cy="1309147"/>
          </a:xfrm>
          <a:prstGeom prst="star7">
            <a:avLst>
              <a:gd name="adj" fmla="val 36022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New QIP Unit of Service Measure for 2022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011" y="5968543"/>
            <a:ext cx="827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USPFTF recommends application of fluoride dental varnish from eruption to 5 years of age.  Application 2 – 3 times per year.</a:t>
            </a:r>
          </a:p>
        </p:txBody>
      </p:sp>
    </p:spTree>
    <p:extLst>
      <p:ext uri="{BB962C8B-B14F-4D97-AF65-F5344CB8AC3E}">
        <p14:creationId xmlns:p14="http://schemas.microsoft.com/office/powerpoint/2010/main" val="412370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1022" y="178546"/>
            <a:ext cx="5852162" cy="794165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Ethnicity Profile</a:t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Region</a:t>
            </a:r>
          </a:p>
        </p:txBody>
      </p:sp>
      <p:sp>
        <p:nvSpPr>
          <p:cNvPr id="3" name="Right Brace 2"/>
          <p:cNvSpPr/>
          <p:nvPr/>
        </p:nvSpPr>
        <p:spPr>
          <a:xfrm rot="16200000">
            <a:off x="7480274" y="682984"/>
            <a:ext cx="184912" cy="2367993"/>
          </a:xfrm>
          <a:prstGeom prst="rightBrace">
            <a:avLst>
              <a:gd name="adj1" fmla="val 34847"/>
              <a:gd name="adj2" fmla="val 5037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6"/>
          <p:cNvSpPr txBox="1"/>
          <p:nvPr/>
        </p:nvSpPr>
        <p:spPr>
          <a:xfrm>
            <a:off x="0" y="6549373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as of January 2022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932314" y="1283580"/>
            <a:ext cx="2958100" cy="3675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Majority White Non-Hispanic</a:t>
            </a:r>
          </a:p>
        </p:txBody>
      </p:sp>
      <p:sp>
        <p:nvSpPr>
          <p:cNvPr id="10" name="Right Brace 9"/>
          <p:cNvSpPr/>
          <p:nvPr/>
        </p:nvSpPr>
        <p:spPr>
          <a:xfrm rot="16200000">
            <a:off x="3549101" y="-527328"/>
            <a:ext cx="421877" cy="4700613"/>
          </a:xfrm>
          <a:prstGeom prst="rightBrace">
            <a:avLst>
              <a:gd name="adj1" fmla="val 34847"/>
              <a:gd name="adj2" fmla="val 5037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/>
          <p:cNvSpPr txBox="1"/>
          <p:nvPr/>
        </p:nvSpPr>
        <p:spPr>
          <a:xfrm>
            <a:off x="2152010" y="1244487"/>
            <a:ext cx="3049267" cy="7080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People of Color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684361"/>
              </p:ext>
            </p:extLst>
          </p:nvPr>
        </p:nvGraphicFramePr>
        <p:xfrm>
          <a:off x="763793" y="1962002"/>
          <a:ext cx="8126621" cy="462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242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County Health Status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625" y="219075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three regions – county health ranking + five key metrics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of Life Lost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Percent Poverty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parent families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490144"/>
          <a:ext cx="9144002" cy="478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282">
                  <a:extLst>
                    <a:ext uri="{9D8B030D-6E8A-4147-A177-3AD203B41FA5}">
                      <a16:colId xmlns:a16="http://schemas.microsoft.com/office/drawing/2014/main" val="2380702883"/>
                    </a:ext>
                  </a:extLst>
                </a:gridCol>
                <a:gridCol w="1118797">
                  <a:extLst>
                    <a:ext uri="{9D8B030D-6E8A-4147-A177-3AD203B41FA5}">
                      <a16:colId xmlns:a16="http://schemas.microsoft.com/office/drawing/2014/main" val="2864332148"/>
                    </a:ext>
                  </a:extLst>
                </a:gridCol>
                <a:gridCol w="1054249">
                  <a:extLst>
                    <a:ext uri="{9D8B030D-6E8A-4147-A177-3AD203B41FA5}">
                      <a16:colId xmlns:a16="http://schemas.microsoft.com/office/drawing/2014/main" val="453403557"/>
                    </a:ext>
                  </a:extLst>
                </a:gridCol>
                <a:gridCol w="1172585">
                  <a:extLst>
                    <a:ext uri="{9D8B030D-6E8A-4147-A177-3AD203B41FA5}">
                      <a16:colId xmlns:a16="http://schemas.microsoft.com/office/drawing/2014/main" val="2259294427"/>
                    </a:ext>
                  </a:extLst>
                </a:gridCol>
                <a:gridCol w="1258644">
                  <a:extLst>
                    <a:ext uri="{9D8B030D-6E8A-4147-A177-3AD203B41FA5}">
                      <a16:colId xmlns:a16="http://schemas.microsoft.com/office/drawing/2014/main" val="691135049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val="1571241914"/>
                    </a:ext>
                  </a:extLst>
                </a:gridCol>
                <a:gridCol w="1688951">
                  <a:extLst>
                    <a:ext uri="{9D8B030D-6E8A-4147-A177-3AD203B41FA5}">
                      <a16:colId xmlns:a16="http://schemas.microsoft.com/office/drawing/2014/main" val="4288872497"/>
                    </a:ext>
                  </a:extLst>
                </a:gridCol>
              </a:tblGrid>
              <a:tr h="10265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Health Ranking</a:t>
                      </a:r>
                    </a:p>
                    <a:p>
                      <a:pPr algn="ctr"/>
                      <a:r>
                        <a:rPr lang="en-US" sz="1100" dirty="0"/>
                        <a:t>(2022)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Adult Smoking</a:t>
                      </a:r>
                    </a:p>
                    <a:p>
                      <a:pPr algn="ctr"/>
                      <a:r>
                        <a:rPr lang="en-US" sz="1800" dirty="0"/>
                        <a:t> </a:t>
                      </a:r>
                      <a:r>
                        <a:rPr lang="en-US" sz="1100" dirty="0"/>
                        <a:t>(2019)</a:t>
                      </a:r>
                      <a:endParaRPr lang="en-US" sz="7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Teen Births</a:t>
                      </a:r>
                    </a:p>
                    <a:p>
                      <a:pPr algn="ctr"/>
                      <a:r>
                        <a:rPr lang="en-US" sz="1100" dirty="0"/>
                        <a:t>Per 1000 Females 15-19/</a:t>
                      </a:r>
                      <a:r>
                        <a:rPr lang="en-US" sz="1100" dirty="0" err="1"/>
                        <a:t>Yr</a:t>
                      </a:r>
                      <a:endParaRPr lang="en-US" sz="1100" dirty="0"/>
                    </a:p>
                    <a:p>
                      <a:pPr algn="ctr"/>
                      <a:r>
                        <a:rPr lang="en-US" sz="1050" dirty="0"/>
                        <a:t>(2014-2020)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Children Living in Poverty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(2020)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Drug</a:t>
                      </a:r>
                      <a:r>
                        <a:rPr lang="en-US" baseline="0" dirty="0"/>
                        <a:t> Overdose Deaths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/>
                        <a:t>Per 100,000 Pop.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/>
                        <a:t>(2018-2020)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 Expectancy</a:t>
                      </a:r>
                    </a:p>
                    <a:p>
                      <a:pPr algn="ctr"/>
                      <a:r>
                        <a:rPr lang="en-US" sz="1050" dirty="0"/>
                        <a:t>(2018-2020)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18844"/>
                  </a:ext>
                </a:extLst>
              </a:tr>
              <a:tr h="431429">
                <a:tc>
                  <a:txBody>
                    <a:bodyPr/>
                    <a:lstStyle/>
                    <a:p>
                      <a:r>
                        <a:rPr lang="en-US" sz="1600" b="1" dirty="0"/>
                        <a:t>Marin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85.2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259607"/>
                  </a:ext>
                </a:extLst>
              </a:tr>
              <a:tr h="451822">
                <a:tc>
                  <a:txBody>
                    <a:bodyPr/>
                    <a:lstStyle/>
                    <a:p>
                      <a:r>
                        <a:rPr lang="en-US" sz="1600" b="1" dirty="0"/>
                        <a:t>Napa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82.1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443940"/>
                  </a:ext>
                </a:extLst>
              </a:tr>
              <a:tr h="419548">
                <a:tc>
                  <a:txBody>
                    <a:bodyPr/>
                    <a:lstStyle/>
                    <a:p>
                      <a:r>
                        <a:rPr lang="en-US" sz="1600" b="1" dirty="0"/>
                        <a:t>Sonoma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29416"/>
                  </a:ext>
                </a:extLst>
              </a:tr>
              <a:tr h="398033">
                <a:tc>
                  <a:txBody>
                    <a:bodyPr/>
                    <a:lstStyle/>
                    <a:p>
                      <a:r>
                        <a:rPr lang="en-US" sz="1600" b="1" dirty="0"/>
                        <a:t>Yolo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81.4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787669"/>
                  </a:ext>
                </a:extLst>
              </a:tr>
              <a:tr h="441063">
                <a:tc>
                  <a:txBody>
                    <a:bodyPr/>
                    <a:lstStyle/>
                    <a:p>
                      <a:r>
                        <a:rPr lang="en-US" sz="1600" b="1" dirty="0"/>
                        <a:t>Solano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78569"/>
                  </a:ext>
                </a:extLst>
              </a:tr>
              <a:tr h="398033">
                <a:tc>
                  <a:txBody>
                    <a:bodyPr/>
                    <a:lstStyle/>
                    <a:p>
                      <a:r>
                        <a:rPr lang="en-US" sz="1600" b="1" dirty="0"/>
                        <a:t>Mendocino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78.5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35319"/>
                  </a:ext>
                </a:extLst>
              </a:tr>
              <a:tr h="349475">
                <a:tc>
                  <a:txBody>
                    <a:bodyPr/>
                    <a:lstStyle/>
                    <a:p>
                      <a:r>
                        <a:rPr lang="en-US" sz="1600" b="1" dirty="0"/>
                        <a:t>Lake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74.8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90203"/>
                  </a:ext>
                </a:extLst>
              </a:tr>
              <a:tr h="555616">
                <a:tc>
                  <a:txBody>
                    <a:bodyPr/>
                    <a:lstStyle/>
                    <a:p>
                      <a:r>
                        <a:rPr lang="en-US" b="1" dirty="0"/>
                        <a:t>California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58 Counties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81.7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59632"/>
                  </a:ext>
                </a:extLst>
              </a:tr>
            </a:tbl>
          </a:graphicData>
        </a:graphic>
      </p:graphicFrame>
      <p:sp>
        <p:nvSpPr>
          <p:cNvPr id="7" name="TextBox 16"/>
          <p:cNvSpPr txBox="1"/>
          <p:nvPr/>
        </p:nvSpPr>
        <p:spPr>
          <a:xfrm>
            <a:off x="6622042" y="6418977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RWJ County Health Ranking 2022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71" y="2001938"/>
            <a:ext cx="114614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Child Health Spotlight</a:t>
            </a:r>
            <a:br>
              <a:rPr lang="en-US" b="1" dirty="0"/>
            </a:br>
            <a:r>
              <a:rPr lang="en-US" dirty="0"/>
              <a:t>Southern Region QIP Results for 2021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147309"/>
              </p:ext>
            </p:extLst>
          </p:nvPr>
        </p:nvGraphicFramePr>
        <p:xfrm>
          <a:off x="342090" y="1355216"/>
          <a:ext cx="8550773" cy="4803448"/>
        </p:xfrm>
        <a:graphic>
          <a:graphicData uri="http://schemas.openxmlformats.org/drawingml/2006/table">
            <a:tbl>
              <a:tblPr/>
              <a:tblGrid>
                <a:gridCol w="1784213">
                  <a:extLst>
                    <a:ext uri="{9D8B030D-6E8A-4147-A177-3AD203B41FA5}">
                      <a16:colId xmlns:a16="http://schemas.microsoft.com/office/drawing/2014/main" val="1207845168"/>
                    </a:ext>
                  </a:extLst>
                </a:gridCol>
                <a:gridCol w="698270">
                  <a:extLst>
                    <a:ext uri="{9D8B030D-6E8A-4147-A177-3AD203B41FA5}">
                      <a16:colId xmlns:a16="http://schemas.microsoft.com/office/drawing/2014/main" val="2596325726"/>
                    </a:ext>
                  </a:extLst>
                </a:gridCol>
                <a:gridCol w="615141">
                  <a:extLst>
                    <a:ext uri="{9D8B030D-6E8A-4147-A177-3AD203B41FA5}">
                      <a16:colId xmlns:a16="http://schemas.microsoft.com/office/drawing/2014/main" val="777570414"/>
                    </a:ext>
                  </a:extLst>
                </a:gridCol>
                <a:gridCol w="594404">
                  <a:extLst>
                    <a:ext uri="{9D8B030D-6E8A-4147-A177-3AD203B41FA5}">
                      <a16:colId xmlns:a16="http://schemas.microsoft.com/office/drawing/2014/main" val="663946349"/>
                    </a:ext>
                  </a:extLst>
                </a:gridCol>
                <a:gridCol w="835385">
                  <a:extLst>
                    <a:ext uri="{9D8B030D-6E8A-4147-A177-3AD203B41FA5}">
                      <a16:colId xmlns:a16="http://schemas.microsoft.com/office/drawing/2014/main" val="1406888466"/>
                    </a:ext>
                  </a:extLst>
                </a:gridCol>
                <a:gridCol w="631768">
                  <a:extLst>
                    <a:ext uri="{9D8B030D-6E8A-4147-A177-3AD203B41FA5}">
                      <a16:colId xmlns:a16="http://schemas.microsoft.com/office/drawing/2014/main" val="4014289530"/>
                    </a:ext>
                  </a:extLst>
                </a:gridCol>
                <a:gridCol w="714894">
                  <a:extLst>
                    <a:ext uri="{9D8B030D-6E8A-4147-A177-3AD203B41FA5}">
                      <a16:colId xmlns:a16="http://schemas.microsoft.com/office/drawing/2014/main" val="2363221406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val="269126325"/>
                    </a:ext>
                  </a:extLst>
                </a:gridCol>
                <a:gridCol w="681644">
                  <a:extLst>
                    <a:ext uri="{9D8B030D-6E8A-4147-A177-3AD203B41FA5}">
                      <a16:colId xmlns:a16="http://schemas.microsoft.com/office/drawing/2014/main" val="1177047883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3870783652"/>
                    </a:ext>
                  </a:extLst>
                </a:gridCol>
                <a:gridCol w="565265">
                  <a:extLst>
                    <a:ext uri="{9D8B030D-6E8A-4147-A177-3AD203B41FA5}">
                      <a16:colId xmlns:a16="http://schemas.microsoft.com/office/drawing/2014/main" val="1734929919"/>
                    </a:ext>
                  </a:extLst>
                </a:gridCol>
              </a:tblGrid>
              <a:tr h="317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Partial  Pt Target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Point Target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2021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 County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 County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County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Sonoma County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Napa County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Solano County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Yolo County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85019"/>
                  </a:ext>
                </a:extLst>
              </a:tr>
              <a:tr h="215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Child/Adolescent Visits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43134"/>
                  </a:ext>
                </a:extLst>
              </a:tr>
              <a:tr h="215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Asthma Medication Ratio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171269"/>
                  </a:ext>
                </a:extLst>
              </a:tr>
              <a:tr h="319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Childhood Immunization CIS10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188984"/>
                  </a:ext>
                </a:extLst>
              </a:tr>
              <a:tr h="215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Adolescent Immunizations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49945"/>
                  </a:ext>
                </a:extLst>
              </a:tr>
              <a:tr h="215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Nutrition Counseling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75713"/>
                  </a:ext>
                </a:extLst>
              </a:tr>
              <a:tr h="207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Activity Counseling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034440"/>
                  </a:ext>
                </a:extLst>
              </a:tr>
              <a:tr h="251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 Child - 1st 15 Months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65.9%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32455"/>
                  </a:ext>
                </a:extLst>
              </a:tr>
              <a:tr h="170356">
                <a:tc>
                  <a:txBody>
                    <a:bodyPr/>
                    <a:lstStyle/>
                    <a:p>
                      <a:pPr algn="l" fontAlgn="b"/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372023"/>
                  </a:ext>
                </a:extLst>
              </a:tr>
              <a:tr h="262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Lead Screenings/1000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150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264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194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137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189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133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210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391926"/>
                  </a:ext>
                </a:extLst>
              </a:tr>
              <a:tr h="262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Dental Fluoride Varnish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19.9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.6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6.7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22.9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18.8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3.0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34.8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12.5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405897"/>
                  </a:ext>
                </a:extLst>
              </a:tr>
              <a:tr h="262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Screening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628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599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722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891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485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82432"/>
                  </a:ext>
                </a:extLst>
              </a:tr>
              <a:tr h="262498">
                <a:tc gridSpan="7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161928"/>
                  </a:ext>
                </a:extLst>
              </a:tr>
              <a:tr h="26249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</a:t>
                      </a:r>
                    </a:p>
                  </a:txBody>
                  <a:tcPr marL="7887" marR="7887" marT="788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025774"/>
                  </a:ext>
                </a:extLst>
              </a:tr>
              <a:tr h="28734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At or Above Full Points (75th or 50th percentile)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8356519"/>
                  </a:ext>
                </a:extLst>
              </a:tr>
              <a:tr h="308751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At or Above Partial Points (50th percentile)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</a:t>
                      </a:r>
                    </a:p>
                  </a:txBody>
                  <a:tcPr marL="7887" marR="7887" marT="788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05750"/>
                  </a:ext>
                </a:extLst>
              </a:tr>
              <a:tr h="30492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At or Above Plan Average 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</a:t>
                      </a:r>
                    </a:p>
                  </a:txBody>
                  <a:tcPr marL="7887" marR="7887" marT="788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370707"/>
                  </a:ext>
                </a:extLst>
              </a:tr>
              <a:tr h="31409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Below MPL &amp; Below Plan Average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87" marR="7887" marT="788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232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38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Adult Health Spotlight</a:t>
            </a:r>
            <a:br>
              <a:rPr lang="en-US" b="1" dirty="0"/>
            </a:br>
            <a:r>
              <a:rPr lang="en-US" dirty="0"/>
              <a:t>Southern Region QIP Results for 2021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6979"/>
              </p:ext>
            </p:extLst>
          </p:nvPr>
        </p:nvGraphicFramePr>
        <p:xfrm>
          <a:off x="247426" y="1323190"/>
          <a:ext cx="8649145" cy="4706305"/>
        </p:xfrm>
        <a:graphic>
          <a:graphicData uri="http://schemas.openxmlformats.org/drawingml/2006/table">
            <a:tbl>
              <a:tblPr/>
              <a:tblGrid>
                <a:gridCol w="1681385">
                  <a:extLst>
                    <a:ext uri="{9D8B030D-6E8A-4147-A177-3AD203B41FA5}">
                      <a16:colId xmlns:a16="http://schemas.microsoft.com/office/drawing/2014/main" val="1207845168"/>
                    </a:ext>
                  </a:extLst>
                </a:gridCol>
                <a:gridCol w="696776">
                  <a:extLst>
                    <a:ext uri="{9D8B030D-6E8A-4147-A177-3AD203B41FA5}">
                      <a16:colId xmlns:a16="http://schemas.microsoft.com/office/drawing/2014/main" val="2596325726"/>
                    </a:ext>
                  </a:extLst>
                </a:gridCol>
                <a:gridCol w="696776">
                  <a:extLst>
                    <a:ext uri="{9D8B030D-6E8A-4147-A177-3AD203B41FA5}">
                      <a16:colId xmlns:a16="http://schemas.microsoft.com/office/drawing/2014/main" val="2572732704"/>
                    </a:ext>
                  </a:extLst>
                </a:gridCol>
                <a:gridCol w="696776">
                  <a:extLst>
                    <a:ext uri="{9D8B030D-6E8A-4147-A177-3AD203B41FA5}">
                      <a16:colId xmlns:a16="http://schemas.microsoft.com/office/drawing/2014/main" val="53131764"/>
                    </a:ext>
                  </a:extLst>
                </a:gridCol>
                <a:gridCol w="696776">
                  <a:extLst>
                    <a:ext uri="{9D8B030D-6E8A-4147-A177-3AD203B41FA5}">
                      <a16:colId xmlns:a16="http://schemas.microsoft.com/office/drawing/2014/main" val="1404713588"/>
                    </a:ext>
                  </a:extLst>
                </a:gridCol>
                <a:gridCol w="696776">
                  <a:extLst>
                    <a:ext uri="{9D8B030D-6E8A-4147-A177-3AD203B41FA5}">
                      <a16:colId xmlns:a16="http://schemas.microsoft.com/office/drawing/2014/main" val="3203369139"/>
                    </a:ext>
                  </a:extLst>
                </a:gridCol>
                <a:gridCol w="696776">
                  <a:extLst>
                    <a:ext uri="{9D8B030D-6E8A-4147-A177-3AD203B41FA5}">
                      <a16:colId xmlns:a16="http://schemas.microsoft.com/office/drawing/2014/main" val="1773104561"/>
                    </a:ext>
                  </a:extLst>
                </a:gridCol>
                <a:gridCol w="696776">
                  <a:extLst>
                    <a:ext uri="{9D8B030D-6E8A-4147-A177-3AD203B41FA5}">
                      <a16:colId xmlns:a16="http://schemas.microsoft.com/office/drawing/2014/main" val="3016603070"/>
                    </a:ext>
                  </a:extLst>
                </a:gridCol>
                <a:gridCol w="696776">
                  <a:extLst>
                    <a:ext uri="{9D8B030D-6E8A-4147-A177-3AD203B41FA5}">
                      <a16:colId xmlns:a16="http://schemas.microsoft.com/office/drawing/2014/main" val="2523384241"/>
                    </a:ext>
                  </a:extLst>
                </a:gridCol>
                <a:gridCol w="696776">
                  <a:extLst>
                    <a:ext uri="{9D8B030D-6E8A-4147-A177-3AD203B41FA5}">
                      <a16:colId xmlns:a16="http://schemas.microsoft.com/office/drawing/2014/main" val="1733112692"/>
                    </a:ext>
                  </a:extLst>
                </a:gridCol>
                <a:gridCol w="696776">
                  <a:extLst>
                    <a:ext uri="{9D8B030D-6E8A-4147-A177-3AD203B41FA5}">
                      <a16:colId xmlns:a16="http://schemas.microsoft.com/office/drawing/2014/main" val="2737378429"/>
                    </a:ext>
                  </a:extLst>
                </a:gridCol>
              </a:tblGrid>
              <a:tr h="670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Partial  Pt Target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Point Target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2021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 County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 County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County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Sonoma County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Napa County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Solano County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Yolo County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85019"/>
                  </a:ext>
                </a:extLst>
              </a:tr>
              <a:tr h="34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Asthma Medication Ratio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43134"/>
                  </a:ext>
                </a:extLst>
              </a:tr>
              <a:tr h="34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Breast Cancer Screening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171269"/>
                  </a:ext>
                </a:extLst>
              </a:tr>
              <a:tr h="34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Cervical Cancer Screening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188984"/>
                  </a:ext>
                </a:extLst>
              </a:tr>
              <a:tr h="34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Colorectal Cancer Screening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49945"/>
                  </a:ext>
                </a:extLst>
              </a:tr>
              <a:tr h="43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Controlling High</a:t>
                      </a:r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Pressure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75713"/>
                  </a:ext>
                </a:extLst>
              </a:tr>
              <a:tr h="326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Diabetes - HbA1c Control</a:t>
                      </a:r>
                    </a:p>
                  </a:txBody>
                  <a:tcPr marL="7887" marR="7887" marT="7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034440"/>
                  </a:ext>
                </a:extLst>
              </a:tr>
              <a:tr h="1858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838824"/>
                  </a:ext>
                </a:extLst>
              </a:tr>
              <a:tr h="33680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Index</a:t>
                      </a: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99525"/>
                  </a:ext>
                </a:extLst>
              </a:tr>
              <a:tr h="36557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or Above Full Points (75th or 50th percentile)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356519"/>
                  </a:ext>
                </a:extLst>
              </a:tr>
              <a:tr h="34028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or Above Partial Points (50th percentile)</a:t>
                      </a:r>
                    </a:p>
                  </a:txBody>
                  <a:tcPr marL="7887" marR="7887" marT="788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05750"/>
                  </a:ext>
                </a:extLst>
              </a:tr>
              <a:tr h="34028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or Above Plan Average</a:t>
                      </a:r>
                    </a:p>
                  </a:txBody>
                  <a:tcPr marL="7887" marR="7887" marT="788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370707"/>
                  </a:ext>
                </a:extLst>
              </a:tr>
              <a:tr h="34028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MPL &amp; Below Plan Average</a:t>
                      </a:r>
                    </a:p>
                  </a:txBody>
                  <a:tcPr marL="7887" marR="7887" marT="788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32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48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006" y="74287"/>
            <a:ext cx="721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Planwide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 Care Visit Trends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2018 - 2021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850892"/>
              </p:ext>
            </p:extLst>
          </p:nvPr>
        </p:nvGraphicFramePr>
        <p:xfrm>
          <a:off x="372531" y="1246268"/>
          <a:ext cx="8286046" cy="410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894" y="5662569"/>
            <a:ext cx="812168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25% decline in primary care visits per member per year due to COVID.  Recovery in process.</a:t>
            </a:r>
          </a:p>
        </p:txBody>
      </p:sp>
    </p:spTree>
    <p:extLst>
      <p:ext uri="{BB962C8B-B14F-4D97-AF65-F5344CB8AC3E}">
        <p14:creationId xmlns:p14="http://schemas.microsoft.com/office/powerpoint/2010/main" val="10799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91499273"/>
              </p:ext>
            </p:extLst>
          </p:nvPr>
        </p:nvGraphicFramePr>
        <p:xfrm>
          <a:off x="218371" y="1213553"/>
          <a:ext cx="8715022" cy="472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1539" y="25617"/>
            <a:ext cx="7819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Primary Care Visit Rates &amp;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of Telehealth - 2021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872560" y="2148803"/>
            <a:ext cx="530578" cy="2144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24%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310593" y="2635988"/>
            <a:ext cx="530578" cy="2144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42%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39534" y="3084053"/>
            <a:ext cx="530578" cy="2144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32%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137849" y="3514969"/>
            <a:ext cx="530578" cy="2144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39%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666937" y="4393841"/>
            <a:ext cx="530578" cy="2144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17%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932226" y="4836981"/>
            <a:ext cx="530578" cy="2144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20%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11728" y="5934041"/>
            <a:ext cx="8019876" cy="620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/>
              <a:t>30% of primary care visits were provided via telehealth in 2021.  </a:t>
            </a:r>
            <a:r>
              <a:rPr lang="en-US" sz="1700" b="1"/>
              <a:t>Use varies by </a:t>
            </a:r>
            <a:r>
              <a:rPr lang="en-US" sz="1700" b="1" dirty="0"/>
              <a:t>county</a:t>
            </a:r>
          </a:p>
        </p:txBody>
      </p:sp>
    </p:spTree>
    <p:extLst>
      <p:ext uri="{BB962C8B-B14F-4D97-AF65-F5344CB8AC3E}">
        <p14:creationId xmlns:p14="http://schemas.microsoft.com/office/powerpoint/2010/main" val="160326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9030" y="144379"/>
            <a:ext cx="6890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Planwide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Specialty Care Visit Trends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 2021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2" y="1632885"/>
            <a:ext cx="4655281" cy="4860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" y="1314994"/>
            <a:ext cx="3553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Visits Per 1000 Members Per Year*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519667"/>
              </p:ext>
            </p:extLst>
          </p:nvPr>
        </p:nvGraphicFramePr>
        <p:xfrm>
          <a:off x="5216434" y="1632885"/>
          <a:ext cx="3539478" cy="4794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7109">
                  <a:extLst>
                    <a:ext uri="{9D8B030D-6E8A-4147-A177-3AD203B41FA5}">
                      <a16:colId xmlns:a16="http://schemas.microsoft.com/office/drawing/2014/main" val="732437218"/>
                    </a:ext>
                  </a:extLst>
                </a:gridCol>
                <a:gridCol w="1092369">
                  <a:extLst>
                    <a:ext uri="{9D8B030D-6E8A-4147-A177-3AD203B41FA5}">
                      <a16:colId xmlns:a16="http://schemas.microsoft.com/office/drawing/2014/main" val="1853109461"/>
                    </a:ext>
                  </a:extLst>
                </a:gridCol>
              </a:tblGrid>
              <a:tr h="5224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Specialty</a:t>
                      </a:r>
                      <a:r>
                        <a:rPr lang="en-US" sz="2400" baseline="0" dirty="0"/>
                        <a:t> Visit Facts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8077"/>
                  </a:ext>
                </a:extLst>
              </a:tr>
              <a:tr h="786152">
                <a:tc>
                  <a:txBody>
                    <a:bodyPr/>
                    <a:lstStyle/>
                    <a:p>
                      <a:r>
                        <a:rPr lang="en-US" dirty="0"/>
                        <a:t>Visit</a:t>
                      </a:r>
                      <a:r>
                        <a:rPr lang="en-US" baseline="0" dirty="0"/>
                        <a:t> Rate/1000 </a:t>
                      </a:r>
                      <a:r>
                        <a:rPr lang="en-US" baseline="0" dirty="0" err="1"/>
                        <a:t>Mbr</a:t>
                      </a:r>
                      <a:r>
                        <a:rPr lang="en-US" baseline="0" dirty="0"/>
                        <a:t>/</a:t>
                      </a:r>
                      <a:r>
                        <a:rPr lang="en-US" baseline="0" dirty="0" err="1"/>
                        <a:t>Yr</a:t>
                      </a:r>
                      <a:endParaRPr lang="en-US" baseline="0" dirty="0"/>
                    </a:p>
                    <a:p>
                      <a:r>
                        <a:rPr lang="en-US" sz="1400" baseline="0" dirty="0"/>
                        <a:t>(including Behavioral Health)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50939"/>
                  </a:ext>
                </a:extLst>
              </a:tr>
              <a:tr h="865798"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  <a:r>
                        <a:rPr lang="en-US" baseline="0" dirty="0"/>
                        <a:t> Members Using Specialty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50625"/>
                  </a:ext>
                </a:extLst>
              </a:tr>
              <a:tr h="587150">
                <a:tc>
                  <a:txBody>
                    <a:bodyPr/>
                    <a:lstStyle/>
                    <a:p>
                      <a:r>
                        <a:rPr lang="en-US" dirty="0"/>
                        <a:t>Average Visits</a:t>
                      </a:r>
                      <a:r>
                        <a:rPr lang="en-US" baseline="0" dirty="0"/>
                        <a:t> per 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78101"/>
                  </a:ext>
                </a:extLst>
              </a:tr>
              <a:tr h="677492"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  <a:r>
                        <a:rPr lang="en-US" baseline="0" dirty="0"/>
                        <a:t> Referrals resulting in a Visit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73536"/>
                  </a:ext>
                </a:extLst>
              </a:tr>
              <a:tr h="677492">
                <a:tc>
                  <a:txBody>
                    <a:bodyPr/>
                    <a:lstStyle/>
                    <a:p>
                      <a:r>
                        <a:rPr lang="en-US" dirty="0"/>
                        <a:t>Average Days between Referral and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232122"/>
                  </a:ext>
                </a:extLst>
              </a:tr>
              <a:tr h="677492">
                <a:tc>
                  <a:txBody>
                    <a:bodyPr/>
                    <a:lstStyle/>
                    <a:p>
                      <a:r>
                        <a:rPr lang="en-US" dirty="0"/>
                        <a:t>Percent Visits Provided Via Telehealth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237644"/>
                  </a:ext>
                </a:extLst>
              </a:tr>
            </a:tbl>
          </a:graphicData>
        </a:graphic>
      </p:graphicFrame>
      <p:sp>
        <p:nvSpPr>
          <p:cNvPr id="9" name="Oval Callout 8"/>
          <p:cNvSpPr/>
          <p:nvPr/>
        </p:nvSpPr>
        <p:spPr>
          <a:xfrm>
            <a:off x="3866567" y="3702648"/>
            <a:ext cx="962526" cy="738231"/>
          </a:xfrm>
          <a:prstGeom prst="wedgeEllipseCallout">
            <a:avLst>
              <a:gd name="adj1" fmla="val -37219"/>
              <a:gd name="adj2" fmla="val -621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534" y="3810153"/>
            <a:ext cx="86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COVID Impact</a:t>
            </a:r>
          </a:p>
        </p:txBody>
      </p:sp>
    </p:spTree>
    <p:extLst>
      <p:ext uri="{BB962C8B-B14F-4D97-AF65-F5344CB8AC3E}">
        <p14:creationId xmlns:p14="http://schemas.microsoft.com/office/powerpoint/2010/main" val="3242381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1v.2" id="{F3E8F545-8DD3-45E9-9771-6A395DDCD330}" vid="{2C9ABFE2-7DB0-4D76-B709-C3F0A48A615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a7ce76b-f91d-4c51-82cd-80ebbbabd726" ContentTypeId="0x010100FE25A2CDBE96264AA900177869803208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HC4Me Document" ma:contentTypeID="0x010100FE25A2CDBE96264AA90017786980320800C0EBD908BFA5DD4EABAAC02E137E995E" ma:contentTypeVersion="3" ma:contentTypeDescription="PHC4Me Document" ma:contentTypeScope="" ma:versionID="9a3fe1f74f2334fd64ee15d212993060">
  <xsd:schema xmlns:xsd="http://www.w3.org/2001/XMLSchema" xmlns:xs="http://www.w3.org/2001/XMLSchema" xmlns:p="http://schemas.microsoft.com/office/2006/metadata/properties" xmlns:ns2="d88e6c7a-1605-4aa4-a29a-3e0df841a036" targetNamespace="http://schemas.microsoft.com/office/2006/metadata/properties" ma:root="true" ma:fieldsID="9c6a7be49fb192f03580ccd3998bf4ca" ns2:_="">
    <xsd:import namespace="d88e6c7a-1605-4aa4-a29a-3e0df841a036"/>
    <xsd:element name="properties">
      <xsd:complexType>
        <xsd:sequence>
          <xsd:element name="documentManagement">
            <xsd:complexType>
              <xsd:all>
                <xsd:element ref="ns2:PHC4Me_x0020_Document_x0020_Description"/>
                <xsd:element ref="ns2:pe76be0d10614ea69abc4e41b9d8b07f" minOccurs="0"/>
                <xsd:element ref="ns2:TaxCatchAll" minOccurs="0"/>
                <xsd:element ref="ns2:TaxCatchAllLabel" minOccurs="0"/>
                <xsd:element ref="ns2:oe7afaefdb654ee6832a62a5c90f0da7" minOccurs="0"/>
                <xsd:element ref="ns2:jc4cf32c536b46228bd1fbfb4a46637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e6c7a-1605-4aa4-a29a-3e0df841a036" elementFormDefault="qualified">
    <xsd:import namespace="http://schemas.microsoft.com/office/2006/documentManagement/types"/>
    <xsd:import namespace="http://schemas.microsoft.com/office/infopath/2007/PartnerControls"/>
    <xsd:element name="PHC4Me_x0020_Document_x0020_Description" ma:index="3" ma:displayName="PHC4Me Document Description" ma:internalName="PHC4Me_x0020_Document_x0020_Description" ma:readOnly="false">
      <xsd:simpleType>
        <xsd:restriction base="dms:Note">
          <xsd:maxLength value="255"/>
        </xsd:restriction>
      </xsd:simpleType>
    </xsd:element>
    <xsd:element name="pe76be0d10614ea69abc4e41b9d8b07f" ma:index="8" nillable="true" ma:taxonomy="true" ma:internalName="pe76be0d10614ea69abc4e41b9d8b07f" ma:taxonomyFieldName="PHC4Me_x0020_Website_x0020_Section" ma:displayName="PHC4Me Website Section" ma:default="" ma:fieldId="{9e76be0d-1061-4ea6-9abc-4e41b9d8b07f}" ma:taxonomyMulti="true" ma:sspId="5a7ce76b-f91d-4c51-82cd-80ebbbabd726" ma:termSetId="8017748b-db1d-46f4-b4cd-f9600f0e03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07dc7102-d6ba-4901-a2b4-0fc5d0f50636}" ma:internalName="TaxCatchAll" ma:showField="CatchAllData" ma:web="18e65850-3d5f-442c-877f-add0bdbb8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7dc7102-d6ba-4901-a2b4-0fc5d0f50636}" ma:internalName="TaxCatchAllLabel" ma:readOnly="true" ma:showField="CatchAllDataLabel" ma:web="18e65850-3d5f-442c-877f-add0bdbb8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7afaefdb654ee6832a62a5c90f0da7" ma:index="12" nillable="true" ma:taxonomy="true" ma:internalName="oe7afaefdb654ee6832a62a5c90f0da7" ma:taxonomyFieldName="PHC4Me_x0020_SubSection" ma:displayName="PHC4Me SubSection" ma:default="" ma:fieldId="{8e7afaef-db65-4ee6-832a-62a5c90f0da7}" ma:taxonomyMulti="true" ma:sspId="5a7ce76b-f91d-4c51-82cd-80ebbbabd726" ma:termSetId="e3e86a85-549a-4b02-8824-241524bf57d4" ma:anchorId="2f00d415-5443-4923-8408-31f63dcc5926" ma:open="false" ma:isKeyword="false">
      <xsd:complexType>
        <xsd:sequence>
          <xsd:element ref="pc:Terms" minOccurs="0" maxOccurs="1"/>
        </xsd:sequence>
      </xsd:complexType>
    </xsd:element>
    <xsd:element name="jc4cf32c536b46228bd1fbfb4a466375" ma:index="14" nillable="true" ma:taxonomy="true" ma:internalName="jc4cf32c536b46228bd1fbfb4a466375" ma:taxonomyFieldName="PHC4Me_x0020_Document_x0020_Type" ma:displayName="PHC4Me Document Type" ma:readOnly="false" ma:default="" ma:fieldId="{3c4cf32c-536b-4622-8bd1-fbfb4a466375}" ma:sspId="5a7ce76b-f91d-4c51-82cd-80ebbbabd726" ma:termSetId="d4175e84-fde0-4e0d-89de-d097e9938623" ma:anchorId="a389b8d6-82ed-40ab-afc7-d46a9315e497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c4cf32c536b46228bd1fbfb4a466375 xmlns="d88e6c7a-1605-4aa4-a29a-3e0df841a036">
      <Terms xmlns="http://schemas.microsoft.com/office/infopath/2007/PartnerControls"/>
    </jc4cf32c536b46228bd1fbfb4a466375>
    <TaxCatchAll xmlns="d88e6c7a-1605-4aa4-a29a-3e0df841a036">
      <Value>208</Value>
    </TaxCatchAll>
    <pe76be0d10614ea69abc4e41b9d8b07f xmlns="d88e6c7a-1605-4aa4-a29a-3e0df841a0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Departments</TermName>
          <TermId xmlns="http://schemas.microsoft.com/office/infopath/2007/PartnerControls">dddb3ebe-e730-49ab-8359-6cac950e7418</TermId>
        </TermInfo>
      </Terms>
    </pe76be0d10614ea69abc4e41b9d8b07f>
    <PHC4Me_x0020_Document_x0020_Description xmlns="d88e6c7a-1605-4aa4-a29a-3e0df841a036">PowerPoint Template - Straight Header</PHC4Me_x0020_Document_x0020_Description>
    <oe7afaefdb654ee6832a62a5c90f0da7 xmlns="d88e6c7a-1605-4aa4-a29a-3e0df841a036">
      <Terms xmlns="http://schemas.microsoft.com/office/infopath/2007/PartnerControls"/>
    </oe7afaefdb654ee6832a62a5c90f0da7>
  </documentManagement>
</p:properties>
</file>

<file path=customXml/itemProps1.xml><?xml version="1.0" encoding="utf-8"?>
<ds:datastoreItem xmlns:ds="http://schemas.openxmlformats.org/officeDocument/2006/customXml" ds:itemID="{57AD62F2-2DF9-4C9E-AB67-A5D92830A3B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81076F1-8D1F-4C2C-895C-73FA98BFF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1F9796-732D-4968-B578-9891CCD22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8e6c7a-1605-4aa4-a29a-3e0df841a0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7BD5CF8-9FE1-4087-BDF5-B1A7B221E327}">
  <ds:schemaRefs>
    <ds:schemaRef ds:uri="d88e6c7a-1605-4aa4-a29a-3e0df841a03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Template_1v.2 (4)</Template>
  <TotalTime>14486</TotalTime>
  <Words>1732</Words>
  <Application>Microsoft Office PowerPoint</Application>
  <PresentationFormat>On-screen Show (4:3)</PresentationFormat>
  <Paragraphs>597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1_Office Theme</vt:lpstr>
      <vt:lpstr>Profile Highlights</vt:lpstr>
      <vt:lpstr>PowerPoint Presentation</vt:lpstr>
      <vt:lpstr>Member Ethnicity Profile  Southern Region</vt:lpstr>
      <vt:lpstr>County Health Status</vt:lpstr>
      <vt:lpstr>Child Health Spotlight Southern Region QIP Results for 2021</vt:lpstr>
      <vt:lpstr>Adult Health Spotlight Southern Region QIP Results for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COVID Vaccination Rates Southern Region - County and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Developmental Screenings 2020 Plan &amp; County</vt:lpstr>
      <vt:lpstr>PowerPoint Presentation</vt:lpstr>
    </vt:vector>
  </TitlesOfParts>
  <Company>Partnership Healthplan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Plascencia</dc:creator>
  <cp:lastModifiedBy>Dianne Thompson</cp:lastModifiedBy>
  <cp:revision>505</cp:revision>
  <cp:lastPrinted>2022-05-16T16:24:51Z</cp:lastPrinted>
  <dcterms:created xsi:type="dcterms:W3CDTF">2019-08-20T23:17:02Z</dcterms:created>
  <dcterms:modified xsi:type="dcterms:W3CDTF">2022-11-26T05:05:12Z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0x010100FE25A2CDBE96264AA90017786980320800C0EBD908BFA5DD4EABAAC02E137E995E</vt:lpwstr>
  </property>
  <property fmtid="{D5CDD505-2E9C-101B-9397-08002B2CF9AE}" pid="3" name="PHC4Me SubSection">
    <vt:lpwstr/>
  </property>
  <property fmtid="{D5CDD505-2E9C-101B-9397-08002B2CF9AE}" pid="4" name="PHC4Me Website Section">
    <vt:lpwstr>208;#Departments|dddb3ebe-e730-49ab-8359-6cac950e7418</vt:lpwstr>
  </property>
  <property fmtid="{D5CDD505-2E9C-101B-9397-08002B2CF9AE}" pid="5" name="PHC4Me_x0020_Document_x0020_Type">
    <vt:lpwstr/>
  </property>
  <property fmtid="{D5CDD505-2E9C-101B-9397-08002B2CF9AE}" pid="6" name="PHC4Me Document Type">
    <vt:lpwstr/>
  </property>
</Properties>
</file>